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handoutMasterIdLst>
    <p:handoutMasterId r:id="rId52"/>
  </p:handoutMasterIdLst>
  <p:sldIdLst>
    <p:sldId id="274" r:id="rId2"/>
    <p:sldId id="304" r:id="rId3"/>
    <p:sldId id="333" r:id="rId4"/>
    <p:sldId id="334" r:id="rId5"/>
    <p:sldId id="331" r:id="rId6"/>
    <p:sldId id="276" r:id="rId7"/>
    <p:sldId id="310" r:id="rId8"/>
    <p:sldId id="303" r:id="rId9"/>
    <p:sldId id="311" r:id="rId10"/>
    <p:sldId id="301" r:id="rId11"/>
    <p:sldId id="328" r:id="rId12"/>
    <p:sldId id="329" r:id="rId13"/>
    <p:sldId id="292" r:id="rId14"/>
    <p:sldId id="293" r:id="rId15"/>
    <p:sldId id="354" r:id="rId16"/>
    <p:sldId id="295" r:id="rId17"/>
    <p:sldId id="296" r:id="rId18"/>
    <p:sldId id="297" r:id="rId19"/>
    <p:sldId id="330" r:id="rId20"/>
    <p:sldId id="335" r:id="rId21"/>
    <p:sldId id="307" r:id="rId22"/>
    <p:sldId id="312" r:id="rId23"/>
    <p:sldId id="313" r:id="rId24"/>
    <p:sldId id="314" r:id="rId25"/>
    <p:sldId id="340" r:id="rId26"/>
    <p:sldId id="315" r:id="rId27"/>
    <p:sldId id="316" r:id="rId28"/>
    <p:sldId id="317" r:id="rId29"/>
    <p:sldId id="318" r:id="rId30"/>
    <p:sldId id="319" r:id="rId31"/>
    <p:sldId id="353" r:id="rId32"/>
    <p:sldId id="336" r:id="rId33"/>
    <p:sldId id="321" r:id="rId34"/>
    <p:sldId id="352" r:id="rId35"/>
    <p:sldId id="326" r:id="rId36"/>
    <p:sldId id="337" r:id="rId37"/>
    <p:sldId id="338" r:id="rId38"/>
    <p:sldId id="339" r:id="rId39"/>
    <p:sldId id="341" r:id="rId40"/>
    <p:sldId id="342" r:id="rId41"/>
    <p:sldId id="343" r:id="rId42"/>
    <p:sldId id="344" r:id="rId43"/>
    <p:sldId id="346" r:id="rId44"/>
    <p:sldId id="347" r:id="rId45"/>
    <p:sldId id="348" r:id="rId46"/>
    <p:sldId id="349" r:id="rId47"/>
    <p:sldId id="350" r:id="rId48"/>
    <p:sldId id="351" r:id="rId49"/>
    <p:sldId id="345" r:id="rId50"/>
  </p:sldIdLst>
  <p:sldSz cx="12192000" cy="6858000"/>
  <p:notesSz cx="6797675" cy="9928225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9" Type="http://schemas.openxmlformats.org/officeDocument/2006/relationships/slide" Target="slides/slide38.xml" /><Relationship Id="rId21" Type="http://schemas.openxmlformats.org/officeDocument/2006/relationships/slide" Target="slides/slide20.xml" /><Relationship Id="rId34" Type="http://schemas.openxmlformats.org/officeDocument/2006/relationships/slide" Target="slides/slide33.xml" /><Relationship Id="rId42" Type="http://schemas.openxmlformats.org/officeDocument/2006/relationships/slide" Target="slides/slide41.xml" /><Relationship Id="rId47" Type="http://schemas.openxmlformats.org/officeDocument/2006/relationships/slide" Target="slides/slide46.xml" /><Relationship Id="rId50" Type="http://schemas.openxmlformats.org/officeDocument/2006/relationships/slide" Target="slides/slide49.xml" /><Relationship Id="rId55" Type="http://schemas.openxmlformats.org/officeDocument/2006/relationships/theme" Target="theme/theme1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slide" Target="slides/slide32.xml" /><Relationship Id="rId38" Type="http://schemas.openxmlformats.org/officeDocument/2006/relationships/slide" Target="slides/slide37.xml" /><Relationship Id="rId46" Type="http://schemas.openxmlformats.org/officeDocument/2006/relationships/slide" Target="slides/slide45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slide" Target="slides/slide28.xml" /><Relationship Id="rId41" Type="http://schemas.openxmlformats.org/officeDocument/2006/relationships/slide" Target="slides/slide40.xml" /><Relationship Id="rId54" Type="http://schemas.openxmlformats.org/officeDocument/2006/relationships/viewProps" Target="viewProp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slide" Target="slides/slide31.xml" /><Relationship Id="rId37" Type="http://schemas.openxmlformats.org/officeDocument/2006/relationships/slide" Target="slides/slide36.xml" /><Relationship Id="rId40" Type="http://schemas.openxmlformats.org/officeDocument/2006/relationships/slide" Target="slides/slide39.xml" /><Relationship Id="rId45" Type="http://schemas.openxmlformats.org/officeDocument/2006/relationships/slide" Target="slides/slide44.xml" /><Relationship Id="rId53" Type="http://schemas.openxmlformats.org/officeDocument/2006/relationships/presProps" Target="presProps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36" Type="http://schemas.openxmlformats.org/officeDocument/2006/relationships/slide" Target="slides/slide35.xml" /><Relationship Id="rId49" Type="http://schemas.openxmlformats.org/officeDocument/2006/relationships/slide" Target="slides/slide48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slide" Target="slides/slide30.xml" /><Relationship Id="rId44" Type="http://schemas.openxmlformats.org/officeDocument/2006/relationships/slide" Target="slides/slide43.xml" /><Relationship Id="rId52" Type="http://schemas.openxmlformats.org/officeDocument/2006/relationships/handoutMaster" Target="handoutMasters/handoutMaster1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slide" Target="slides/slide29.xml" /><Relationship Id="rId35" Type="http://schemas.openxmlformats.org/officeDocument/2006/relationships/slide" Target="slides/slide34.xml" /><Relationship Id="rId43" Type="http://schemas.openxmlformats.org/officeDocument/2006/relationships/slide" Target="slides/slide42.xml" /><Relationship Id="rId48" Type="http://schemas.openxmlformats.org/officeDocument/2006/relationships/slide" Target="slides/slide47.xml" /><Relationship Id="rId56" Type="http://schemas.openxmlformats.org/officeDocument/2006/relationships/tableStyles" Target="tableStyles.xml" /><Relationship Id="rId8" Type="http://schemas.openxmlformats.org/officeDocument/2006/relationships/slide" Target="slides/slide7.xml" /><Relationship Id="rId51" Type="http://schemas.openxmlformats.org/officeDocument/2006/relationships/notesMaster" Target="notesMasters/notesMaster1.xml" /><Relationship Id="rId3" Type="http://schemas.openxmlformats.org/officeDocument/2006/relationships/slide" Target="slides/slide2.xml" 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8FFF480-28A8-455F-B250-8BD0DB1C74BF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84033A6C-D4AB-4476-AAC8-AC707ACEA706}">
      <dgm:prSet phldrT="[Testo]" custT="1"/>
      <dgm:spPr/>
      <dgm:t>
        <a:bodyPr/>
        <a:lstStyle/>
        <a:p>
          <a:r>
            <a:rPr lang="it-IT" sz="2000" dirty="0"/>
            <a:t>LAMENTO DEL GENITORE O SEGNALAZIONE DELLA SCUOLA </a:t>
          </a:r>
        </a:p>
      </dgm:t>
    </dgm:pt>
    <dgm:pt modelId="{144A8CED-840F-4575-8609-2745A2AC969F}" type="parTrans" cxnId="{40C5B5B3-3D24-4B4A-8A14-012862D2C69D}">
      <dgm:prSet/>
      <dgm:spPr/>
      <dgm:t>
        <a:bodyPr/>
        <a:lstStyle/>
        <a:p>
          <a:endParaRPr lang="it-IT"/>
        </a:p>
      </dgm:t>
    </dgm:pt>
    <dgm:pt modelId="{3092F662-0CF4-4B0D-A9BE-31652B30CA73}" type="sibTrans" cxnId="{40C5B5B3-3D24-4B4A-8A14-012862D2C69D}">
      <dgm:prSet/>
      <dgm:spPr/>
      <dgm:t>
        <a:bodyPr/>
        <a:lstStyle/>
        <a:p>
          <a:endParaRPr lang="it-IT"/>
        </a:p>
      </dgm:t>
    </dgm:pt>
    <dgm:pt modelId="{D4A2A5AF-8373-4069-97F7-D97EF65D4D94}">
      <dgm:prSet phldrT="[Testo]" custT="1"/>
      <dgm:spPr/>
      <dgm:t>
        <a:bodyPr/>
        <a:lstStyle/>
        <a:p>
          <a:r>
            <a:rPr lang="it-IT" sz="2000" dirty="0"/>
            <a:t>INTERVENTO CORRETTIVO </a:t>
          </a:r>
        </a:p>
      </dgm:t>
    </dgm:pt>
    <dgm:pt modelId="{C325140E-972E-4906-925A-F6C7846689E0}" type="parTrans" cxnId="{C893123D-81B0-4F38-AA4E-79EFC7414D35}">
      <dgm:prSet/>
      <dgm:spPr/>
      <dgm:t>
        <a:bodyPr/>
        <a:lstStyle/>
        <a:p>
          <a:endParaRPr lang="it-IT"/>
        </a:p>
      </dgm:t>
    </dgm:pt>
    <dgm:pt modelId="{C11B4A81-E81C-468F-97A4-48BCBE41EF24}" type="sibTrans" cxnId="{C893123D-81B0-4F38-AA4E-79EFC7414D35}">
      <dgm:prSet/>
      <dgm:spPr/>
      <dgm:t>
        <a:bodyPr/>
        <a:lstStyle/>
        <a:p>
          <a:endParaRPr lang="it-IT"/>
        </a:p>
      </dgm:t>
    </dgm:pt>
    <dgm:pt modelId="{FFC323BF-84A5-426D-AE83-964CC28B0F5D}">
      <dgm:prSet phldrT="[Testo]" custT="1"/>
      <dgm:spPr/>
      <dgm:t>
        <a:bodyPr/>
        <a:lstStyle/>
        <a:p>
          <a:r>
            <a:rPr lang="it-IT" sz="2000" dirty="0"/>
            <a:t>MOMENTANEO MIGLIORAMENTO </a:t>
          </a:r>
        </a:p>
      </dgm:t>
    </dgm:pt>
    <dgm:pt modelId="{7134A2DC-DC00-43EB-9881-0FA896E36D38}" type="parTrans" cxnId="{23B01B27-4ACB-4B7D-A44E-A553387E1FF2}">
      <dgm:prSet/>
      <dgm:spPr/>
      <dgm:t>
        <a:bodyPr/>
        <a:lstStyle/>
        <a:p>
          <a:endParaRPr lang="it-IT"/>
        </a:p>
      </dgm:t>
    </dgm:pt>
    <dgm:pt modelId="{DEA3C209-C592-4D7E-A516-F532174F04D4}" type="sibTrans" cxnId="{23B01B27-4ACB-4B7D-A44E-A553387E1FF2}">
      <dgm:prSet/>
      <dgm:spPr/>
      <dgm:t>
        <a:bodyPr/>
        <a:lstStyle/>
        <a:p>
          <a:endParaRPr lang="it-IT"/>
        </a:p>
      </dgm:t>
    </dgm:pt>
    <dgm:pt modelId="{F2866C55-B4F6-4CC0-8056-409021EABFF0}">
      <dgm:prSet phldrT="[Testo]" custT="1"/>
      <dgm:spPr/>
      <dgm:t>
        <a:bodyPr/>
        <a:lstStyle/>
        <a:p>
          <a:r>
            <a:rPr lang="it-IT" sz="2000" dirty="0"/>
            <a:t>RICOMPARSA DEL COMPORTAMENTO CRITICO</a:t>
          </a:r>
          <a:endParaRPr lang="it-IT" sz="1600" dirty="0"/>
        </a:p>
      </dgm:t>
    </dgm:pt>
    <dgm:pt modelId="{9A3F512B-13DC-4944-BBE5-9D3161851729}" type="parTrans" cxnId="{300C5A22-78B7-4CB4-8E77-D0F1C40D0D0C}">
      <dgm:prSet/>
      <dgm:spPr/>
      <dgm:t>
        <a:bodyPr/>
        <a:lstStyle/>
        <a:p>
          <a:endParaRPr lang="it-IT"/>
        </a:p>
      </dgm:t>
    </dgm:pt>
    <dgm:pt modelId="{A9F7964C-6DFB-46AA-8812-A7FD4115AD14}" type="sibTrans" cxnId="{300C5A22-78B7-4CB4-8E77-D0F1C40D0D0C}">
      <dgm:prSet/>
      <dgm:spPr/>
      <dgm:t>
        <a:bodyPr/>
        <a:lstStyle/>
        <a:p>
          <a:endParaRPr lang="it-IT"/>
        </a:p>
      </dgm:t>
    </dgm:pt>
    <dgm:pt modelId="{B4FE8AA4-F747-4605-8A3C-B5EAD21CE186}">
      <dgm:prSet phldrT="[Testo]" custT="1"/>
      <dgm:spPr/>
      <dgm:t>
        <a:bodyPr/>
        <a:lstStyle/>
        <a:p>
          <a:r>
            <a:rPr lang="it-IT" sz="2000" dirty="0"/>
            <a:t>INTERVENTO CORRETTIVO </a:t>
          </a:r>
        </a:p>
      </dgm:t>
    </dgm:pt>
    <dgm:pt modelId="{FC2C7BA7-D536-459B-87E2-100C39BC07A4}" type="parTrans" cxnId="{7FE94B8F-8927-4496-905B-C06AFDC32CD1}">
      <dgm:prSet/>
      <dgm:spPr/>
      <dgm:t>
        <a:bodyPr/>
        <a:lstStyle/>
        <a:p>
          <a:endParaRPr lang="it-IT"/>
        </a:p>
      </dgm:t>
    </dgm:pt>
    <dgm:pt modelId="{A53BAEF9-68D1-4D53-83CA-FC8EA611B0A5}" type="sibTrans" cxnId="{7FE94B8F-8927-4496-905B-C06AFDC32CD1}">
      <dgm:prSet/>
      <dgm:spPr/>
      <dgm:t>
        <a:bodyPr/>
        <a:lstStyle/>
        <a:p>
          <a:endParaRPr lang="it-IT"/>
        </a:p>
      </dgm:t>
    </dgm:pt>
    <dgm:pt modelId="{86A27DE3-FE87-4A33-9368-61BEF5DE1880}" type="pres">
      <dgm:prSet presAssocID="{38FFF480-28A8-455F-B250-8BD0DB1C74BF}" presName="cycle" presStyleCnt="0">
        <dgm:presLayoutVars>
          <dgm:dir/>
          <dgm:resizeHandles val="exact"/>
        </dgm:presLayoutVars>
      </dgm:prSet>
      <dgm:spPr/>
    </dgm:pt>
    <dgm:pt modelId="{B3010D02-8B13-4317-938B-B06A373D21E8}" type="pres">
      <dgm:prSet presAssocID="{84033A6C-D4AB-4476-AAC8-AC707ACEA706}" presName="dummy" presStyleCnt="0"/>
      <dgm:spPr/>
    </dgm:pt>
    <dgm:pt modelId="{D264CBA5-44A6-4D0E-937E-F8E02959EDA5}" type="pres">
      <dgm:prSet presAssocID="{84033A6C-D4AB-4476-AAC8-AC707ACEA706}" presName="node" presStyleLbl="revTx" presStyleIdx="0" presStyleCnt="5">
        <dgm:presLayoutVars>
          <dgm:bulletEnabled val="1"/>
        </dgm:presLayoutVars>
      </dgm:prSet>
      <dgm:spPr/>
    </dgm:pt>
    <dgm:pt modelId="{ACFF1040-3221-42D8-ABE6-23A50CF40F21}" type="pres">
      <dgm:prSet presAssocID="{3092F662-0CF4-4B0D-A9BE-31652B30CA73}" presName="sibTrans" presStyleLbl="node1" presStyleIdx="0" presStyleCnt="5"/>
      <dgm:spPr/>
    </dgm:pt>
    <dgm:pt modelId="{F1509813-FA7F-4E84-8A30-3DBC0F80C04D}" type="pres">
      <dgm:prSet presAssocID="{D4A2A5AF-8373-4069-97F7-D97EF65D4D94}" presName="dummy" presStyleCnt="0"/>
      <dgm:spPr/>
    </dgm:pt>
    <dgm:pt modelId="{E44A61CF-955E-4A2C-82BC-F3D1255D39A1}" type="pres">
      <dgm:prSet presAssocID="{D4A2A5AF-8373-4069-97F7-D97EF65D4D94}" presName="node" presStyleLbl="revTx" presStyleIdx="1" presStyleCnt="5">
        <dgm:presLayoutVars>
          <dgm:bulletEnabled val="1"/>
        </dgm:presLayoutVars>
      </dgm:prSet>
      <dgm:spPr/>
    </dgm:pt>
    <dgm:pt modelId="{D03BCCC9-A8CE-490E-8460-2FDD0A68E949}" type="pres">
      <dgm:prSet presAssocID="{C11B4A81-E81C-468F-97A4-48BCBE41EF24}" presName="sibTrans" presStyleLbl="node1" presStyleIdx="1" presStyleCnt="5"/>
      <dgm:spPr/>
    </dgm:pt>
    <dgm:pt modelId="{16AF19A7-6308-45F4-AE5E-C7DB558039DE}" type="pres">
      <dgm:prSet presAssocID="{FFC323BF-84A5-426D-AE83-964CC28B0F5D}" presName="dummy" presStyleCnt="0"/>
      <dgm:spPr/>
    </dgm:pt>
    <dgm:pt modelId="{1C2A4786-CE49-44DE-8ED1-C6DFAEA53DAF}" type="pres">
      <dgm:prSet presAssocID="{FFC323BF-84A5-426D-AE83-964CC28B0F5D}" presName="node" presStyleLbl="revTx" presStyleIdx="2" presStyleCnt="5">
        <dgm:presLayoutVars>
          <dgm:bulletEnabled val="1"/>
        </dgm:presLayoutVars>
      </dgm:prSet>
      <dgm:spPr/>
    </dgm:pt>
    <dgm:pt modelId="{7210C729-F832-4C49-ADF6-A7F86FBC51F5}" type="pres">
      <dgm:prSet presAssocID="{DEA3C209-C592-4D7E-A516-F532174F04D4}" presName="sibTrans" presStyleLbl="node1" presStyleIdx="2" presStyleCnt="5"/>
      <dgm:spPr/>
    </dgm:pt>
    <dgm:pt modelId="{4F97862E-F5AE-422C-B995-7A63809EACD0}" type="pres">
      <dgm:prSet presAssocID="{F2866C55-B4F6-4CC0-8056-409021EABFF0}" presName="dummy" presStyleCnt="0"/>
      <dgm:spPr/>
    </dgm:pt>
    <dgm:pt modelId="{E818495F-7F4A-4FA5-9C73-969724D6C7D1}" type="pres">
      <dgm:prSet presAssocID="{F2866C55-B4F6-4CC0-8056-409021EABFF0}" presName="node" presStyleLbl="revTx" presStyleIdx="3" presStyleCnt="5">
        <dgm:presLayoutVars>
          <dgm:bulletEnabled val="1"/>
        </dgm:presLayoutVars>
      </dgm:prSet>
      <dgm:spPr/>
    </dgm:pt>
    <dgm:pt modelId="{6CD31F48-D0F7-49AC-A7B3-DB450C3DAD5A}" type="pres">
      <dgm:prSet presAssocID="{A9F7964C-6DFB-46AA-8812-A7FD4115AD14}" presName="sibTrans" presStyleLbl="node1" presStyleIdx="3" presStyleCnt="5"/>
      <dgm:spPr/>
    </dgm:pt>
    <dgm:pt modelId="{76BDFB42-0C9F-4C1A-96C7-3EE33F9CB8E7}" type="pres">
      <dgm:prSet presAssocID="{B4FE8AA4-F747-4605-8A3C-B5EAD21CE186}" presName="dummy" presStyleCnt="0"/>
      <dgm:spPr/>
    </dgm:pt>
    <dgm:pt modelId="{003EBE4A-D484-492D-81E9-5F59435B86D8}" type="pres">
      <dgm:prSet presAssocID="{B4FE8AA4-F747-4605-8A3C-B5EAD21CE186}" presName="node" presStyleLbl="revTx" presStyleIdx="4" presStyleCnt="5">
        <dgm:presLayoutVars>
          <dgm:bulletEnabled val="1"/>
        </dgm:presLayoutVars>
      </dgm:prSet>
      <dgm:spPr/>
    </dgm:pt>
    <dgm:pt modelId="{29BBE26B-0C21-45C6-A34C-C164E6BD16EC}" type="pres">
      <dgm:prSet presAssocID="{A53BAEF9-68D1-4D53-83CA-FC8EA611B0A5}" presName="sibTrans" presStyleLbl="node1" presStyleIdx="4" presStyleCnt="5"/>
      <dgm:spPr/>
    </dgm:pt>
  </dgm:ptLst>
  <dgm:cxnLst>
    <dgm:cxn modelId="{74616212-5553-425A-93CA-62C5658421CE}" type="presOf" srcId="{A9F7964C-6DFB-46AA-8812-A7FD4115AD14}" destId="{6CD31F48-D0F7-49AC-A7B3-DB450C3DAD5A}" srcOrd="0" destOrd="0" presId="urn:microsoft.com/office/officeart/2005/8/layout/cycle1"/>
    <dgm:cxn modelId="{300C5A22-78B7-4CB4-8E77-D0F1C40D0D0C}" srcId="{38FFF480-28A8-455F-B250-8BD0DB1C74BF}" destId="{F2866C55-B4F6-4CC0-8056-409021EABFF0}" srcOrd="3" destOrd="0" parTransId="{9A3F512B-13DC-4944-BBE5-9D3161851729}" sibTransId="{A9F7964C-6DFB-46AA-8812-A7FD4115AD14}"/>
    <dgm:cxn modelId="{23B01B27-4ACB-4B7D-A44E-A553387E1FF2}" srcId="{38FFF480-28A8-455F-B250-8BD0DB1C74BF}" destId="{FFC323BF-84A5-426D-AE83-964CC28B0F5D}" srcOrd="2" destOrd="0" parTransId="{7134A2DC-DC00-43EB-9881-0FA896E36D38}" sibTransId="{DEA3C209-C592-4D7E-A516-F532174F04D4}"/>
    <dgm:cxn modelId="{6BD83039-DD1B-4C5B-8BCB-B04226EEB5E4}" type="presOf" srcId="{F2866C55-B4F6-4CC0-8056-409021EABFF0}" destId="{E818495F-7F4A-4FA5-9C73-969724D6C7D1}" srcOrd="0" destOrd="0" presId="urn:microsoft.com/office/officeart/2005/8/layout/cycle1"/>
    <dgm:cxn modelId="{93BD8539-470B-4199-99FE-FF9743957DCA}" type="presOf" srcId="{84033A6C-D4AB-4476-AAC8-AC707ACEA706}" destId="{D264CBA5-44A6-4D0E-937E-F8E02959EDA5}" srcOrd="0" destOrd="0" presId="urn:microsoft.com/office/officeart/2005/8/layout/cycle1"/>
    <dgm:cxn modelId="{C893123D-81B0-4F38-AA4E-79EFC7414D35}" srcId="{38FFF480-28A8-455F-B250-8BD0DB1C74BF}" destId="{D4A2A5AF-8373-4069-97F7-D97EF65D4D94}" srcOrd="1" destOrd="0" parTransId="{C325140E-972E-4906-925A-F6C7846689E0}" sibTransId="{C11B4A81-E81C-468F-97A4-48BCBE41EF24}"/>
    <dgm:cxn modelId="{D0ACB974-2403-4056-8DA3-BDBF46081989}" type="presOf" srcId="{DEA3C209-C592-4D7E-A516-F532174F04D4}" destId="{7210C729-F832-4C49-ADF6-A7F86FBC51F5}" srcOrd="0" destOrd="0" presId="urn:microsoft.com/office/officeart/2005/8/layout/cycle1"/>
    <dgm:cxn modelId="{E1B9C579-CB32-4062-A77F-9AB9F9B63664}" type="presOf" srcId="{3092F662-0CF4-4B0D-A9BE-31652B30CA73}" destId="{ACFF1040-3221-42D8-ABE6-23A50CF40F21}" srcOrd="0" destOrd="0" presId="urn:microsoft.com/office/officeart/2005/8/layout/cycle1"/>
    <dgm:cxn modelId="{E9E1D37C-9467-49DD-8D57-7768F0867798}" type="presOf" srcId="{B4FE8AA4-F747-4605-8A3C-B5EAD21CE186}" destId="{003EBE4A-D484-492D-81E9-5F59435B86D8}" srcOrd="0" destOrd="0" presId="urn:microsoft.com/office/officeart/2005/8/layout/cycle1"/>
    <dgm:cxn modelId="{1ECE618A-AE1E-40DF-BBCD-07F95F27114F}" type="presOf" srcId="{C11B4A81-E81C-468F-97A4-48BCBE41EF24}" destId="{D03BCCC9-A8CE-490E-8460-2FDD0A68E949}" srcOrd="0" destOrd="0" presId="urn:microsoft.com/office/officeart/2005/8/layout/cycle1"/>
    <dgm:cxn modelId="{7FE94B8F-8927-4496-905B-C06AFDC32CD1}" srcId="{38FFF480-28A8-455F-B250-8BD0DB1C74BF}" destId="{B4FE8AA4-F747-4605-8A3C-B5EAD21CE186}" srcOrd="4" destOrd="0" parTransId="{FC2C7BA7-D536-459B-87E2-100C39BC07A4}" sibTransId="{A53BAEF9-68D1-4D53-83CA-FC8EA611B0A5}"/>
    <dgm:cxn modelId="{0E01A88F-F667-43F0-A6C4-5F542BBCE710}" type="presOf" srcId="{A53BAEF9-68D1-4D53-83CA-FC8EA611B0A5}" destId="{29BBE26B-0C21-45C6-A34C-C164E6BD16EC}" srcOrd="0" destOrd="0" presId="urn:microsoft.com/office/officeart/2005/8/layout/cycle1"/>
    <dgm:cxn modelId="{40C5B5B3-3D24-4B4A-8A14-012862D2C69D}" srcId="{38FFF480-28A8-455F-B250-8BD0DB1C74BF}" destId="{84033A6C-D4AB-4476-AAC8-AC707ACEA706}" srcOrd="0" destOrd="0" parTransId="{144A8CED-840F-4575-8609-2745A2AC969F}" sibTransId="{3092F662-0CF4-4B0D-A9BE-31652B30CA73}"/>
    <dgm:cxn modelId="{835597B6-11E6-4606-937E-05CBD32CA41F}" type="presOf" srcId="{FFC323BF-84A5-426D-AE83-964CC28B0F5D}" destId="{1C2A4786-CE49-44DE-8ED1-C6DFAEA53DAF}" srcOrd="0" destOrd="0" presId="urn:microsoft.com/office/officeart/2005/8/layout/cycle1"/>
    <dgm:cxn modelId="{C5C21DE9-8293-4333-80B4-7D7879BD1297}" type="presOf" srcId="{38FFF480-28A8-455F-B250-8BD0DB1C74BF}" destId="{86A27DE3-FE87-4A33-9368-61BEF5DE1880}" srcOrd="0" destOrd="0" presId="urn:microsoft.com/office/officeart/2005/8/layout/cycle1"/>
    <dgm:cxn modelId="{A65236FF-D541-4712-82E7-6596DF2BABDE}" type="presOf" srcId="{D4A2A5AF-8373-4069-97F7-D97EF65D4D94}" destId="{E44A61CF-955E-4A2C-82BC-F3D1255D39A1}" srcOrd="0" destOrd="0" presId="urn:microsoft.com/office/officeart/2005/8/layout/cycle1"/>
    <dgm:cxn modelId="{CEA191CB-B928-4BF4-8314-DCF238FD38C5}" type="presParOf" srcId="{86A27DE3-FE87-4A33-9368-61BEF5DE1880}" destId="{B3010D02-8B13-4317-938B-B06A373D21E8}" srcOrd="0" destOrd="0" presId="urn:microsoft.com/office/officeart/2005/8/layout/cycle1"/>
    <dgm:cxn modelId="{60F38360-A007-417A-80D7-E9AA1936F876}" type="presParOf" srcId="{86A27DE3-FE87-4A33-9368-61BEF5DE1880}" destId="{D264CBA5-44A6-4D0E-937E-F8E02959EDA5}" srcOrd="1" destOrd="0" presId="urn:microsoft.com/office/officeart/2005/8/layout/cycle1"/>
    <dgm:cxn modelId="{62956E71-A432-43F8-9963-F989F696E67F}" type="presParOf" srcId="{86A27DE3-FE87-4A33-9368-61BEF5DE1880}" destId="{ACFF1040-3221-42D8-ABE6-23A50CF40F21}" srcOrd="2" destOrd="0" presId="urn:microsoft.com/office/officeart/2005/8/layout/cycle1"/>
    <dgm:cxn modelId="{636AE19B-768D-4D9A-8BCD-9A9636630F0C}" type="presParOf" srcId="{86A27DE3-FE87-4A33-9368-61BEF5DE1880}" destId="{F1509813-FA7F-4E84-8A30-3DBC0F80C04D}" srcOrd="3" destOrd="0" presId="urn:microsoft.com/office/officeart/2005/8/layout/cycle1"/>
    <dgm:cxn modelId="{ED84C1CF-65E7-4DEC-999D-52D0DBD4837D}" type="presParOf" srcId="{86A27DE3-FE87-4A33-9368-61BEF5DE1880}" destId="{E44A61CF-955E-4A2C-82BC-F3D1255D39A1}" srcOrd="4" destOrd="0" presId="urn:microsoft.com/office/officeart/2005/8/layout/cycle1"/>
    <dgm:cxn modelId="{E73B5688-B71F-4FA6-84DD-5E7C902F38DA}" type="presParOf" srcId="{86A27DE3-FE87-4A33-9368-61BEF5DE1880}" destId="{D03BCCC9-A8CE-490E-8460-2FDD0A68E949}" srcOrd="5" destOrd="0" presId="urn:microsoft.com/office/officeart/2005/8/layout/cycle1"/>
    <dgm:cxn modelId="{DF4C9F91-2CD7-4C78-839B-8D64D975D890}" type="presParOf" srcId="{86A27DE3-FE87-4A33-9368-61BEF5DE1880}" destId="{16AF19A7-6308-45F4-AE5E-C7DB558039DE}" srcOrd="6" destOrd="0" presId="urn:microsoft.com/office/officeart/2005/8/layout/cycle1"/>
    <dgm:cxn modelId="{6D6A3CA1-674D-44DC-B806-730813755162}" type="presParOf" srcId="{86A27DE3-FE87-4A33-9368-61BEF5DE1880}" destId="{1C2A4786-CE49-44DE-8ED1-C6DFAEA53DAF}" srcOrd="7" destOrd="0" presId="urn:microsoft.com/office/officeart/2005/8/layout/cycle1"/>
    <dgm:cxn modelId="{CA77D966-0A49-45D7-9C89-BF29738DBF5A}" type="presParOf" srcId="{86A27DE3-FE87-4A33-9368-61BEF5DE1880}" destId="{7210C729-F832-4C49-ADF6-A7F86FBC51F5}" srcOrd="8" destOrd="0" presId="urn:microsoft.com/office/officeart/2005/8/layout/cycle1"/>
    <dgm:cxn modelId="{AFBFA194-0C9D-4602-9B74-A14407C8C458}" type="presParOf" srcId="{86A27DE3-FE87-4A33-9368-61BEF5DE1880}" destId="{4F97862E-F5AE-422C-B995-7A63809EACD0}" srcOrd="9" destOrd="0" presId="urn:microsoft.com/office/officeart/2005/8/layout/cycle1"/>
    <dgm:cxn modelId="{6040BFF8-D014-4C90-81CC-C7B440A75B48}" type="presParOf" srcId="{86A27DE3-FE87-4A33-9368-61BEF5DE1880}" destId="{E818495F-7F4A-4FA5-9C73-969724D6C7D1}" srcOrd="10" destOrd="0" presId="urn:microsoft.com/office/officeart/2005/8/layout/cycle1"/>
    <dgm:cxn modelId="{5338DFD1-B68F-40A8-94AA-C06BEAE0DFAB}" type="presParOf" srcId="{86A27DE3-FE87-4A33-9368-61BEF5DE1880}" destId="{6CD31F48-D0F7-49AC-A7B3-DB450C3DAD5A}" srcOrd="11" destOrd="0" presId="urn:microsoft.com/office/officeart/2005/8/layout/cycle1"/>
    <dgm:cxn modelId="{42A226A0-0B48-4603-A606-A9AA9C68E95F}" type="presParOf" srcId="{86A27DE3-FE87-4A33-9368-61BEF5DE1880}" destId="{76BDFB42-0C9F-4C1A-96C7-3EE33F9CB8E7}" srcOrd="12" destOrd="0" presId="urn:microsoft.com/office/officeart/2005/8/layout/cycle1"/>
    <dgm:cxn modelId="{FB060F57-3B1E-4353-BFF5-642D341BEAF6}" type="presParOf" srcId="{86A27DE3-FE87-4A33-9368-61BEF5DE1880}" destId="{003EBE4A-D484-492D-81E9-5F59435B86D8}" srcOrd="13" destOrd="0" presId="urn:microsoft.com/office/officeart/2005/8/layout/cycle1"/>
    <dgm:cxn modelId="{4FEC9CF3-D7F5-49CE-8AFE-B82E923802F8}" type="presParOf" srcId="{86A27DE3-FE87-4A33-9368-61BEF5DE1880}" destId="{29BBE26B-0C21-45C6-A34C-C164E6BD16EC}" srcOrd="14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64CBA5-44A6-4D0E-937E-F8E02959EDA5}">
      <dsp:nvSpPr>
        <dsp:cNvPr id="0" name=""/>
        <dsp:cNvSpPr/>
      </dsp:nvSpPr>
      <dsp:spPr>
        <a:xfrm>
          <a:off x="6135092" y="48537"/>
          <a:ext cx="1643115" cy="16431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/>
            <a:t>LAMENTO DEL GENITORE O SEGNALAZIONE DELLA SCUOLA </a:t>
          </a:r>
        </a:p>
      </dsp:txBody>
      <dsp:txXfrm>
        <a:off x="6135092" y="48537"/>
        <a:ext cx="1643115" cy="1643115"/>
      </dsp:txXfrm>
    </dsp:sp>
    <dsp:sp modelId="{ACFF1040-3221-42D8-ABE6-23A50CF40F21}">
      <dsp:nvSpPr>
        <dsp:cNvPr id="0" name=""/>
        <dsp:cNvSpPr/>
      </dsp:nvSpPr>
      <dsp:spPr>
        <a:xfrm>
          <a:off x="2269286" y="929"/>
          <a:ext cx="6161272" cy="6161272"/>
        </a:xfrm>
        <a:prstGeom prst="circularArrow">
          <a:avLst>
            <a:gd name="adj1" fmla="val 5200"/>
            <a:gd name="adj2" fmla="val 335927"/>
            <a:gd name="adj3" fmla="val 21293186"/>
            <a:gd name="adj4" fmla="val 19766288"/>
            <a:gd name="adj5" fmla="val 606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4A61CF-955E-4A2C-82BC-F3D1255D39A1}">
      <dsp:nvSpPr>
        <dsp:cNvPr id="0" name=""/>
        <dsp:cNvSpPr/>
      </dsp:nvSpPr>
      <dsp:spPr>
        <a:xfrm>
          <a:off x="7128104" y="3104714"/>
          <a:ext cx="1643115" cy="16431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/>
            <a:t>INTERVENTO CORRETTIVO </a:t>
          </a:r>
        </a:p>
      </dsp:txBody>
      <dsp:txXfrm>
        <a:off x="7128104" y="3104714"/>
        <a:ext cx="1643115" cy="1643115"/>
      </dsp:txXfrm>
    </dsp:sp>
    <dsp:sp modelId="{D03BCCC9-A8CE-490E-8460-2FDD0A68E949}">
      <dsp:nvSpPr>
        <dsp:cNvPr id="0" name=""/>
        <dsp:cNvSpPr/>
      </dsp:nvSpPr>
      <dsp:spPr>
        <a:xfrm>
          <a:off x="2269286" y="929"/>
          <a:ext cx="6161272" cy="6161272"/>
        </a:xfrm>
        <a:prstGeom prst="circularArrow">
          <a:avLst>
            <a:gd name="adj1" fmla="val 5200"/>
            <a:gd name="adj2" fmla="val 335927"/>
            <a:gd name="adj3" fmla="val 4014640"/>
            <a:gd name="adj4" fmla="val 2253486"/>
            <a:gd name="adj5" fmla="val 606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2A4786-CE49-44DE-8ED1-C6DFAEA53DAF}">
      <dsp:nvSpPr>
        <dsp:cNvPr id="0" name=""/>
        <dsp:cNvSpPr/>
      </dsp:nvSpPr>
      <dsp:spPr>
        <a:xfrm>
          <a:off x="4528364" y="4993536"/>
          <a:ext cx="1643115" cy="16431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/>
            <a:t>MOMENTANEO MIGLIORAMENTO </a:t>
          </a:r>
        </a:p>
      </dsp:txBody>
      <dsp:txXfrm>
        <a:off x="4528364" y="4993536"/>
        <a:ext cx="1643115" cy="1643115"/>
      </dsp:txXfrm>
    </dsp:sp>
    <dsp:sp modelId="{7210C729-F832-4C49-ADF6-A7F86FBC51F5}">
      <dsp:nvSpPr>
        <dsp:cNvPr id="0" name=""/>
        <dsp:cNvSpPr/>
      </dsp:nvSpPr>
      <dsp:spPr>
        <a:xfrm>
          <a:off x="2269286" y="929"/>
          <a:ext cx="6161272" cy="6161272"/>
        </a:xfrm>
        <a:prstGeom prst="circularArrow">
          <a:avLst>
            <a:gd name="adj1" fmla="val 5200"/>
            <a:gd name="adj2" fmla="val 335927"/>
            <a:gd name="adj3" fmla="val 8210587"/>
            <a:gd name="adj4" fmla="val 6449433"/>
            <a:gd name="adj5" fmla="val 606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18495F-7F4A-4FA5-9C73-969724D6C7D1}">
      <dsp:nvSpPr>
        <dsp:cNvPr id="0" name=""/>
        <dsp:cNvSpPr/>
      </dsp:nvSpPr>
      <dsp:spPr>
        <a:xfrm>
          <a:off x="1928624" y="3104714"/>
          <a:ext cx="1643115" cy="16431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/>
            <a:t>RICOMPARSA DEL COMPORTAMENTO CRITICO</a:t>
          </a:r>
          <a:endParaRPr lang="it-IT" sz="1600" kern="1200" dirty="0"/>
        </a:p>
      </dsp:txBody>
      <dsp:txXfrm>
        <a:off x="1928624" y="3104714"/>
        <a:ext cx="1643115" cy="1643115"/>
      </dsp:txXfrm>
    </dsp:sp>
    <dsp:sp modelId="{6CD31F48-D0F7-49AC-A7B3-DB450C3DAD5A}">
      <dsp:nvSpPr>
        <dsp:cNvPr id="0" name=""/>
        <dsp:cNvSpPr/>
      </dsp:nvSpPr>
      <dsp:spPr>
        <a:xfrm>
          <a:off x="2269286" y="929"/>
          <a:ext cx="6161272" cy="6161272"/>
        </a:xfrm>
        <a:prstGeom prst="circularArrow">
          <a:avLst>
            <a:gd name="adj1" fmla="val 5200"/>
            <a:gd name="adj2" fmla="val 335927"/>
            <a:gd name="adj3" fmla="val 12297785"/>
            <a:gd name="adj4" fmla="val 10770887"/>
            <a:gd name="adj5" fmla="val 606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3EBE4A-D484-492D-81E9-5F59435B86D8}">
      <dsp:nvSpPr>
        <dsp:cNvPr id="0" name=""/>
        <dsp:cNvSpPr/>
      </dsp:nvSpPr>
      <dsp:spPr>
        <a:xfrm>
          <a:off x="2921637" y="48537"/>
          <a:ext cx="1643115" cy="16431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/>
            <a:t>INTERVENTO CORRETTIVO </a:t>
          </a:r>
        </a:p>
      </dsp:txBody>
      <dsp:txXfrm>
        <a:off x="2921637" y="48537"/>
        <a:ext cx="1643115" cy="1643115"/>
      </dsp:txXfrm>
    </dsp:sp>
    <dsp:sp modelId="{29BBE26B-0C21-45C6-A34C-C164E6BD16EC}">
      <dsp:nvSpPr>
        <dsp:cNvPr id="0" name=""/>
        <dsp:cNvSpPr/>
      </dsp:nvSpPr>
      <dsp:spPr>
        <a:xfrm>
          <a:off x="2269286" y="929"/>
          <a:ext cx="6161272" cy="6161272"/>
        </a:xfrm>
        <a:prstGeom prst="circularArrow">
          <a:avLst>
            <a:gd name="adj1" fmla="val 5200"/>
            <a:gd name="adj2" fmla="val 335927"/>
            <a:gd name="adj3" fmla="val 16865629"/>
            <a:gd name="adj4" fmla="val 15198444"/>
            <a:gd name="adj5" fmla="val 606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B481BE-DFED-41F3-919C-CD8B2F0F324C}" type="datetimeFigureOut">
              <a:rPr lang="it-IT" smtClean="0"/>
              <a:t>27/02/2024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E6EC81-D1C0-4F8C-8A63-54CCBD4ED2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67294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011E03-28DE-4A99-B897-40CDFFC22352}" type="datetimeFigureOut">
              <a:rPr lang="it-IT" smtClean="0"/>
              <a:t>27/02/2024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0CE977-64DE-46CE-9FD7-374A08AA22E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77479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CE977-64DE-46CE-9FD7-374A08AA22E8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20187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CE977-64DE-46CE-9FD7-374A08AA22E8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48290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17070-B973-4FBF-9912-2159B58686E8}" type="datetimeFigureOut">
              <a:rPr lang="it-IT" smtClean="0"/>
              <a:t>27/02/2024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9FA3A-0A4F-4D23-9DDE-A34A40CA5D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8335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17070-B973-4FBF-9912-2159B58686E8}" type="datetimeFigureOut">
              <a:rPr lang="it-IT" smtClean="0"/>
              <a:t>27/02/2024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9FA3A-0A4F-4D23-9DDE-A34A40CA5D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77183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17070-B973-4FBF-9912-2159B58686E8}" type="datetimeFigureOut">
              <a:rPr lang="it-IT" smtClean="0"/>
              <a:t>27/02/2024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9FA3A-0A4F-4D23-9DDE-A34A40CA5D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9655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17070-B973-4FBF-9912-2159B58686E8}" type="datetimeFigureOut">
              <a:rPr lang="it-IT" smtClean="0"/>
              <a:t>27/02/2024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9FA3A-0A4F-4D23-9DDE-A34A40CA5D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4541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17070-B973-4FBF-9912-2159B58686E8}" type="datetimeFigureOut">
              <a:rPr lang="it-IT" smtClean="0"/>
              <a:t>27/02/2024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9FA3A-0A4F-4D23-9DDE-A34A40CA5D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839883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17070-B973-4FBF-9912-2159B58686E8}" type="datetimeFigureOut">
              <a:rPr lang="it-IT" smtClean="0"/>
              <a:t>27/02/2024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9FA3A-0A4F-4D23-9DDE-A34A40CA5D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508948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17070-B973-4FBF-9912-2159B58686E8}" type="datetimeFigureOut">
              <a:rPr lang="it-IT" smtClean="0"/>
              <a:t>27/02/2024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9FA3A-0A4F-4D23-9DDE-A34A40CA5D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59688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17070-B973-4FBF-9912-2159B58686E8}" type="datetimeFigureOut">
              <a:rPr lang="it-IT" smtClean="0"/>
              <a:t>27/02/2024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9FA3A-0A4F-4D23-9DDE-A34A40CA5D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73436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17070-B973-4FBF-9912-2159B58686E8}" type="datetimeFigureOut">
              <a:rPr lang="it-IT" smtClean="0"/>
              <a:t>27/02/2024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9FA3A-0A4F-4D23-9DDE-A34A40CA5D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0966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17070-B973-4FBF-9912-2159B58686E8}" type="datetimeFigureOut">
              <a:rPr lang="it-IT" smtClean="0"/>
              <a:t>27/02/2024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9FA3A-0A4F-4D23-9DDE-A34A40CA5D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6401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17070-B973-4FBF-9912-2159B58686E8}" type="datetimeFigureOut">
              <a:rPr lang="it-IT" smtClean="0"/>
              <a:t>27/02/2024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9FA3A-0A4F-4D23-9DDE-A34A40CA5D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3492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A17070-B973-4FBF-9912-2159B58686E8}" type="datetimeFigureOut">
              <a:rPr lang="it-IT" smtClean="0"/>
              <a:t>27/02/2024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09FA3A-0A4F-4D23-9DDE-A34A40CA5D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3626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7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 /><Relationship Id="rId1" Type="http://schemas.openxmlformats.org/officeDocument/2006/relationships/slideLayout" Target="../slideLayouts/slideLayout7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 /><Relationship Id="rId1" Type="http://schemas.openxmlformats.org/officeDocument/2006/relationships/slideLayout" Target="../slideLayouts/slideLayout7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 /><Relationship Id="rId1" Type="http://schemas.openxmlformats.org/officeDocument/2006/relationships/slideLayout" Target="../slideLayouts/slideLayout7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 /><Relationship Id="rId1" Type="http://schemas.openxmlformats.org/officeDocument/2006/relationships/slideLayout" Target="../slideLayouts/slideLayout7.xml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 /><Relationship Id="rId2" Type="http://schemas.openxmlformats.org/officeDocument/2006/relationships/image" Target="../media/image15.png" /><Relationship Id="rId1" Type="http://schemas.openxmlformats.org/officeDocument/2006/relationships/slideLayout" Target="../slideLayouts/slideLayout7.xml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7.xml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 /><Relationship Id="rId1" Type="http://schemas.openxmlformats.org/officeDocument/2006/relationships/slideLayout" Target="../slideLayouts/slideLayout7.xml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 /><Relationship Id="rId1" Type="http://schemas.openxmlformats.org/officeDocument/2006/relationships/slideLayout" Target="../slideLayouts/slideLayout7.xml" 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 /><Relationship Id="rId1" Type="http://schemas.openxmlformats.org/officeDocument/2006/relationships/slideLayout" Target="../slideLayouts/slideLayout7.xml" 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 /><Relationship Id="rId1" Type="http://schemas.openxmlformats.org/officeDocument/2006/relationships/slideLayout" Target="../slideLayouts/slideLayout7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7.xml" 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 /><Relationship Id="rId1" Type="http://schemas.openxmlformats.org/officeDocument/2006/relationships/slideLayout" Target="../slideLayouts/slideLayout7.xml" 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 /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7.xml" 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 /><Relationship Id="rId2" Type="http://schemas.openxmlformats.org/officeDocument/2006/relationships/diagramData" Target="../diagrams/data1.xml" /><Relationship Id="rId1" Type="http://schemas.openxmlformats.org/officeDocument/2006/relationships/slideLayout" Target="../slideLayouts/slideLayout7.xml" /><Relationship Id="rId6" Type="http://schemas.microsoft.com/office/2007/relationships/diagramDrawing" Target="../diagrams/drawing1.xml" /><Relationship Id="rId5" Type="http://schemas.openxmlformats.org/officeDocument/2006/relationships/diagramColors" Target="../diagrams/colors1.xml" /><Relationship Id="rId4" Type="http://schemas.openxmlformats.org/officeDocument/2006/relationships/diagramQuickStyle" Target="../diagrams/quickStyle1.xml" 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 /><Relationship Id="rId1" Type="http://schemas.openxmlformats.org/officeDocument/2006/relationships/slideLayout" Target="../slideLayouts/slideLayout7.xml" 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 /><Relationship Id="rId1" Type="http://schemas.openxmlformats.org/officeDocument/2006/relationships/slideLayout" Target="../slideLayouts/slideLayout7.xml" 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 /><Relationship Id="rId1" Type="http://schemas.openxmlformats.org/officeDocument/2006/relationships/slideLayout" Target="../slideLayouts/slideLayout7.xml" 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 /><Relationship Id="rId1" Type="http://schemas.openxmlformats.org/officeDocument/2006/relationships/slideLayout" Target="../slideLayouts/slideLayout7.xml" 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 /><Relationship Id="rId1" Type="http://schemas.openxmlformats.org/officeDocument/2006/relationships/slideLayout" Target="../slideLayouts/slideLayout7.xml" 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 /><Relationship Id="rId1" Type="http://schemas.openxmlformats.org/officeDocument/2006/relationships/slideLayout" Target="../slideLayouts/slideLayout7.xml" 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 /><Relationship Id="rId1" Type="http://schemas.openxmlformats.org/officeDocument/2006/relationships/slideLayout" Target="../slideLayouts/slideLayout7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7.xml" 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 /><Relationship Id="rId1" Type="http://schemas.openxmlformats.org/officeDocument/2006/relationships/slideLayout" Target="../slideLayouts/slideLayout7.xml" 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 /><Relationship Id="rId1" Type="http://schemas.openxmlformats.org/officeDocument/2006/relationships/slideLayout" Target="../slideLayouts/slideLayout7.xml" 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 /><Relationship Id="rId1" Type="http://schemas.openxmlformats.org/officeDocument/2006/relationships/slideLayout" Target="../slideLayouts/slideLayout7.xml" 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 /><Relationship Id="rId1" Type="http://schemas.openxmlformats.org/officeDocument/2006/relationships/slideLayout" Target="../slideLayouts/slideLayout7.xml" 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 /><Relationship Id="rId1" Type="http://schemas.openxmlformats.org/officeDocument/2006/relationships/slideLayout" Target="../slideLayouts/slideLayout7.xml" 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 /><Relationship Id="rId1" Type="http://schemas.openxmlformats.org/officeDocument/2006/relationships/slideLayout" Target="../slideLayouts/slideLayout7.xml" 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 /><Relationship Id="rId1" Type="http://schemas.openxmlformats.org/officeDocument/2006/relationships/slideLayout" Target="../slideLayouts/slideLayout7.xml" 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 /><Relationship Id="rId1" Type="http://schemas.openxmlformats.org/officeDocument/2006/relationships/slideLayout" Target="../slideLayouts/slideLayout7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7.xml" 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 /><Relationship Id="rId1" Type="http://schemas.openxmlformats.org/officeDocument/2006/relationships/slideLayout" Target="../slideLayouts/slideLayout7.xml" 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 /><Relationship Id="rId1" Type="http://schemas.openxmlformats.org/officeDocument/2006/relationships/slideLayout" Target="../slideLayouts/slideLayout7.xml" 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 /><Relationship Id="rId1" Type="http://schemas.openxmlformats.org/officeDocument/2006/relationships/slideLayout" Target="../slideLayouts/slideLayout7.xml" 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 /><Relationship Id="rId1" Type="http://schemas.openxmlformats.org/officeDocument/2006/relationships/slideLayout" Target="../slideLayouts/slideLayout7.xml" 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 /><Relationship Id="rId1" Type="http://schemas.openxmlformats.org/officeDocument/2006/relationships/slideLayout" Target="../slideLayouts/slideLayout7.xml" 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 /><Relationship Id="rId1" Type="http://schemas.openxmlformats.org/officeDocument/2006/relationships/slideLayout" Target="../slideLayouts/slideLayout7.xml" 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 /><Relationship Id="rId1" Type="http://schemas.openxmlformats.org/officeDocument/2006/relationships/slideLayout" Target="../slideLayouts/slideLayout7.xml" 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 /><Relationship Id="rId1" Type="http://schemas.openxmlformats.org/officeDocument/2006/relationships/slideLayout" Target="../slideLayouts/slideLayout7.xml" 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 /><Relationship Id="rId1" Type="http://schemas.openxmlformats.org/officeDocument/2006/relationships/slideLayout" Target="../slideLayouts/slideLayout7.xml" 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7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7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7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7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 /><Relationship Id="rId1" Type="http://schemas.openxmlformats.org/officeDocument/2006/relationships/slideLayout" Target="../slideLayouts/slideLayout7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9619"/>
            <a:ext cx="12192000" cy="2109216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71749"/>
            <a:ext cx="4189372" cy="2368524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6782937" y="0"/>
            <a:ext cx="54090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                                                                             RIGOLA 15 GENNAIO 2024 </a:t>
            </a:r>
          </a:p>
        </p:txBody>
      </p:sp>
    </p:spTree>
    <p:extLst>
      <p:ext uri="{BB962C8B-B14F-4D97-AF65-F5344CB8AC3E}">
        <p14:creationId xmlns:p14="http://schemas.microsoft.com/office/powerpoint/2010/main" val="39977780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4710" y="0"/>
            <a:ext cx="7601803" cy="6755642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0" y="259307"/>
            <a:ext cx="12192000" cy="723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/>
              <a:t>OGGI VI PARLERO’ DI MARCO* </a:t>
            </a:r>
          </a:p>
        </p:txBody>
      </p:sp>
      <p:sp>
        <p:nvSpPr>
          <p:cNvPr id="2" name="Rettangolo 1"/>
          <p:cNvSpPr/>
          <p:nvPr/>
        </p:nvSpPr>
        <p:spPr>
          <a:xfrm>
            <a:off x="0" y="982639"/>
            <a:ext cx="2374710" cy="57730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/>
              <a:t>TRASFERIMENTO META’ AGOSTO</a:t>
            </a:r>
          </a:p>
          <a:p>
            <a:pPr algn="ctr"/>
            <a:endParaRPr lang="it-IT" sz="2400" dirty="0"/>
          </a:p>
          <a:p>
            <a:pPr algn="ctr"/>
            <a:r>
              <a:rPr lang="it-IT" sz="2400" dirty="0"/>
              <a:t>REFERENZE SULLA SCUOLA </a:t>
            </a:r>
          </a:p>
          <a:p>
            <a:pPr algn="ctr"/>
            <a:endParaRPr lang="it-IT" sz="2400" dirty="0"/>
          </a:p>
          <a:p>
            <a:pPr algn="ctr"/>
            <a:r>
              <a:rPr lang="it-IT" sz="2400" dirty="0"/>
              <a:t>RICHIESTA DI INCONTRO </a:t>
            </a:r>
          </a:p>
          <a:p>
            <a:pPr algn="ctr"/>
            <a:endParaRPr lang="it-IT" sz="2400" dirty="0"/>
          </a:p>
          <a:p>
            <a:pPr algn="ctr"/>
            <a:r>
              <a:rPr lang="it-IT" sz="2400" dirty="0"/>
              <a:t>PRESENZA DI MARCO?</a:t>
            </a:r>
          </a:p>
        </p:txBody>
      </p:sp>
      <p:sp>
        <p:nvSpPr>
          <p:cNvPr id="4" name="Rettangolo 3"/>
          <p:cNvSpPr/>
          <p:nvPr/>
        </p:nvSpPr>
        <p:spPr>
          <a:xfrm>
            <a:off x="2374710" y="5684293"/>
            <a:ext cx="9689911" cy="10713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*I riferimenti a persone e luoghi sono frutto </a:t>
            </a:r>
            <a:r>
              <a:rPr lang="it-IT"/>
              <a:t>di invenzione </a:t>
            </a:r>
          </a:p>
        </p:txBody>
      </p:sp>
    </p:spTree>
    <p:extLst>
      <p:ext uri="{BB962C8B-B14F-4D97-AF65-F5344CB8AC3E}">
        <p14:creationId xmlns:p14="http://schemas.microsoft.com/office/powerpoint/2010/main" val="3862970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0" y="-1"/>
            <a:ext cx="2224585" cy="68580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/>
          <p:cNvSpPr txBox="1"/>
          <p:nvPr/>
        </p:nvSpPr>
        <p:spPr>
          <a:xfrm>
            <a:off x="0" y="1294230"/>
            <a:ext cx="22291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chemeClr val="accent4"/>
                </a:solidFill>
              </a:rPr>
              <a:t>MARCO 10 ANNI 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-16490" y="2545937"/>
            <a:ext cx="22291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chemeClr val="accent4"/>
                </a:solidFill>
              </a:rPr>
              <a:t>MAMMA MEDICO 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0" y="3253656"/>
            <a:ext cx="22291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chemeClr val="accent4"/>
                </a:solidFill>
              </a:rPr>
              <a:t>PAPA’ RESP. AREA GRANDE DISTRIB</a:t>
            </a:r>
            <a:r>
              <a:rPr lang="it-IT" dirty="0">
                <a:solidFill>
                  <a:schemeClr val="accent4"/>
                </a:solidFill>
              </a:rPr>
              <a:t>.  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-16490" y="1873833"/>
            <a:ext cx="22291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chemeClr val="accent4"/>
                </a:solidFill>
              </a:rPr>
              <a:t>CENTRO ITALIA  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1076" y="1"/>
            <a:ext cx="9950924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2941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6782937" y="131702"/>
            <a:ext cx="54090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                                                                             RIGOLA 15 GENNAIO 2024 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0125"/>
            <a:ext cx="12191999" cy="7008125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0" y="1594863"/>
            <a:ext cx="12192000" cy="12942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/>
              <a:t>UNA ALUNNA NEL PASSAGGIO DALLA 4^ ALLA 5^ LASCIA LA SCUOLA IN CONSEGUENZA DELLA SEPARAZIONE DEI GENITORI  </a:t>
            </a:r>
          </a:p>
        </p:txBody>
      </p:sp>
    </p:spTree>
    <p:extLst>
      <p:ext uri="{BB962C8B-B14F-4D97-AF65-F5344CB8AC3E}">
        <p14:creationId xmlns:p14="http://schemas.microsoft.com/office/powerpoint/2010/main" val="4104968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06668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-1" y="1602990"/>
            <a:ext cx="12192001" cy="12238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/>
              <a:t>PRIMO COLLOQUIO CON I GENITORI </a:t>
            </a:r>
          </a:p>
          <a:p>
            <a:pPr algn="ctr"/>
            <a:r>
              <a:rPr lang="it-IT" sz="2800" dirty="0"/>
              <a:t>SCAMBIO DI INFORMAZIONI </a:t>
            </a:r>
          </a:p>
          <a:p>
            <a:pPr algn="ctr"/>
            <a:r>
              <a:rPr lang="it-IT" sz="2800" dirty="0"/>
              <a:t>POI IO CHIEDO DELL’APPRENDIMENTO E DEL COMPORTAMENTO  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6782937" y="-236794"/>
            <a:ext cx="54090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                                                                             RIGOLA 15 GENNAIO 2024 </a:t>
            </a:r>
          </a:p>
        </p:txBody>
      </p:sp>
      <p:sp>
        <p:nvSpPr>
          <p:cNvPr id="2" name="Rettangolo 1"/>
          <p:cNvSpPr/>
          <p:nvPr/>
        </p:nvSpPr>
        <p:spPr>
          <a:xfrm>
            <a:off x="0" y="4817660"/>
            <a:ext cx="12192000" cy="1801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/>
              <a:t>CHIEDERE SENZA ESSERE INTRUSIVO </a:t>
            </a:r>
          </a:p>
          <a:p>
            <a:pPr algn="ctr"/>
            <a:r>
              <a:rPr lang="it-IT" sz="2400" dirty="0"/>
              <a:t>INFORMAZIONI SU CERTIFICAZIONI  O SULL’ATTIVAZIONE DI PDP, CREA UN CERTO FASTIDIO </a:t>
            </a:r>
          </a:p>
          <a:p>
            <a:pPr algn="ctr"/>
            <a:r>
              <a:rPr lang="it-IT" sz="2400" dirty="0"/>
              <a:t>DOCUMENTO DI VALUTAZIONE DI FINE 4^ , LA RICHIESTA E’ VISSUTA COME SEGNO DI SFIDUCIA </a:t>
            </a:r>
          </a:p>
        </p:txBody>
      </p:sp>
    </p:spTree>
    <p:extLst>
      <p:ext uri="{BB962C8B-B14F-4D97-AF65-F5344CB8AC3E}">
        <p14:creationId xmlns:p14="http://schemas.microsoft.com/office/powerpoint/2010/main" val="1713409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437"/>
            <a:ext cx="7601802" cy="6817563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0" y="22518"/>
            <a:ext cx="54090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RIGOLA 15 GENNAIO 2024 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4633" y="75821"/>
            <a:ext cx="4457132" cy="5942842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0" y="2074461"/>
            <a:ext cx="12150574" cy="13747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dirty="0"/>
              <a:t>FOTOCOPIA DELLA SCHEDA DI VALUTAZIONE DI FINE ANNO </a:t>
            </a:r>
          </a:p>
          <a:p>
            <a:pPr algn="ctr"/>
            <a:r>
              <a:rPr lang="it-IT" sz="3200" dirty="0"/>
              <a:t>GENERICO RIFERIMENTO AD UNA CERTA ESUBERANZA </a:t>
            </a:r>
          </a:p>
          <a:p>
            <a:pPr algn="ctr"/>
            <a:r>
              <a:rPr lang="it-IT" sz="3200" dirty="0"/>
              <a:t>GLI APPRENDIMENTI NELLA MEDIA , UN PO’ LENTO  </a:t>
            </a:r>
          </a:p>
        </p:txBody>
      </p:sp>
      <p:sp>
        <p:nvSpPr>
          <p:cNvPr id="3" name="Rettangolo 2"/>
          <p:cNvSpPr/>
          <p:nvPr/>
        </p:nvSpPr>
        <p:spPr>
          <a:xfrm>
            <a:off x="0" y="5363570"/>
            <a:ext cx="12192000" cy="900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/>
              <a:t>LI INVITO A TORNARE CON MARCO CHE FACCIO INCONTRARE CON LA MESTRA COORDINATRICE </a:t>
            </a:r>
          </a:p>
        </p:txBody>
      </p:sp>
      <p:sp>
        <p:nvSpPr>
          <p:cNvPr id="4" name="Rettangolo 3"/>
          <p:cNvSpPr/>
          <p:nvPr/>
        </p:nvSpPr>
        <p:spPr>
          <a:xfrm>
            <a:off x="0" y="4708478"/>
            <a:ext cx="12192000" cy="5186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/>
              <a:t>INTUITIVO NELL’AREA SCIENTIFICO MATEMATICA, IN DIFFICOLTA’ IN AMBITO LINGUISTICO </a:t>
            </a:r>
          </a:p>
        </p:txBody>
      </p:sp>
    </p:spTree>
    <p:extLst>
      <p:ext uri="{BB962C8B-B14F-4D97-AF65-F5344CB8AC3E}">
        <p14:creationId xmlns:p14="http://schemas.microsoft.com/office/powerpoint/2010/main" val="1309919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0" y="3862315"/>
            <a:ext cx="12192000" cy="12440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/>
              <a:t>INCONTRO DI MARCO CON L’INSEGNANTE </a:t>
            </a:r>
          </a:p>
        </p:txBody>
      </p:sp>
    </p:spTree>
    <p:extLst>
      <p:ext uri="{BB962C8B-B14F-4D97-AF65-F5344CB8AC3E}">
        <p14:creationId xmlns:p14="http://schemas.microsoft.com/office/powerpoint/2010/main" val="34723713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0" y="1587864"/>
            <a:ext cx="12192000" cy="17176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/>
              <a:t>MARCO E’ UN BAMBINO ARRABBIATO E TRISTE </a:t>
            </a:r>
          </a:p>
          <a:p>
            <a:pPr algn="ctr"/>
            <a:r>
              <a:rPr lang="it-IT" sz="2800" dirty="0"/>
              <a:t>LA MADRE FA RIFERIMENTO AGLI AMICI DEL CALCIO E AI NONNI PATERNI </a:t>
            </a:r>
          </a:p>
        </p:txBody>
      </p:sp>
    </p:spTree>
    <p:extLst>
      <p:ext uri="{BB962C8B-B14F-4D97-AF65-F5344CB8AC3E}">
        <p14:creationId xmlns:p14="http://schemas.microsoft.com/office/powerpoint/2010/main" val="19079876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4716"/>
            <a:ext cx="12179696" cy="6858000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0" y="2432713"/>
            <a:ext cx="12192000" cy="9962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/>
              <a:t>IL DIRIGENTE INCONTRA IL TEAM DELLE INSEGNANTI 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-3153473" y="5047594"/>
            <a:ext cx="54090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                                                                             RIGOLA 15 GENNAIO 2024 </a:t>
            </a:r>
          </a:p>
        </p:txBody>
      </p:sp>
    </p:spTree>
    <p:extLst>
      <p:ext uri="{BB962C8B-B14F-4D97-AF65-F5344CB8AC3E}">
        <p14:creationId xmlns:p14="http://schemas.microsoft.com/office/powerpoint/2010/main" val="27932335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9994" y="-19334"/>
            <a:ext cx="7861110" cy="6837527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12367" y="4653887"/>
            <a:ext cx="12192000" cy="16377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/>
              <a:t>NEI PRIMI TEMPI MARCO SI RELAZIONA BENE CON I COMPAGNI,  </a:t>
            </a:r>
          </a:p>
          <a:p>
            <a:pPr algn="ctr"/>
            <a:r>
              <a:rPr lang="it-IT" sz="2800" dirty="0"/>
              <a:t>SI REGISTRA SOLO UNA CERTA DIFFIDENZA (RECIPROCA)  CON UN COMPAGNO </a:t>
            </a:r>
          </a:p>
        </p:txBody>
      </p:sp>
    </p:spTree>
    <p:extLst>
      <p:ext uri="{BB962C8B-B14F-4D97-AF65-F5344CB8AC3E}">
        <p14:creationId xmlns:p14="http://schemas.microsoft.com/office/powerpoint/2010/main" val="32509397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979" y="46198"/>
            <a:ext cx="10727140" cy="6723091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4549" y="2978624"/>
            <a:ext cx="12192000" cy="13784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/>
              <a:t>A MIA SORPRESA RICEVO UNA TELEFONATA DALLA MADRE </a:t>
            </a:r>
          </a:p>
        </p:txBody>
      </p:sp>
      <p:sp>
        <p:nvSpPr>
          <p:cNvPr id="3" name="Rettangolo 2"/>
          <p:cNvSpPr/>
          <p:nvPr/>
        </p:nvSpPr>
        <p:spPr>
          <a:xfrm>
            <a:off x="0" y="5186149"/>
            <a:ext cx="12192000" cy="7915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/>
              <a:t>NE PARLO CON LE INSEGNANTI MA FACCIO ATTENZIONE A NON INNESCARE REAZIONI DIFENSIVE </a:t>
            </a:r>
          </a:p>
        </p:txBody>
      </p:sp>
    </p:spTree>
    <p:extLst>
      <p:ext uri="{BB962C8B-B14F-4D97-AF65-F5344CB8AC3E}">
        <p14:creationId xmlns:p14="http://schemas.microsoft.com/office/powerpoint/2010/main" val="2725839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0" y="1"/>
            <a:ext cx="5753686" cy="5467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800" i="1" dirty="0"/>
              <a:t>Cagliari, professore di matematica colpito al volto dal padre dopo un rimprovero al figlio.</a:t>
            </a:r>
          </a:p>
          <a:p>
            <a:endParaRPr lang="it-IT" sz="2800" i="1" dirty="0"/>
          </a:p>
          <a:p>
            <a:r>
              <a:rPr lang="it-IT" sz="2800" i="1" dirty="0"/>
              <a:t>Preside picchiato dai genitori di una bambina della scuola materna. </a:t>
            </a:r>
          </a:p>
          <a:p>
            <a:endParaRPr lang="it-IT" sz="2800" i="1" dirty="0"/>
          </a:p>
          <a:p>
            <a:r>
              <a:rPr lang="it-IT" sz="2800" i="1" dirty="0"/>
              <a:t>Madre entra in classe e picchia la docente della figlia, si pensa per un voto basso</a:t>
            </a:r>
            <a:r>
              <a:rPr lang="it-IT" sz="2800" dirty="0">
                <a:latin typeface="Algerian" panose="04020705040A02060702" pitchFamily="82" charset="0"/>
              </a:rPr>
              <a:t>.</a:t>
            </a:r>
          </a:p>
        </p:txBody>
      </p:sp>
      <p:sp>
        <p:nvSpPr>
          <p:cNvPr id="2" name="Rettangolo 1"/>
          <p:cNvSpPr/>
          <p:nvPr/>
        </p:nvSpPr>
        <p:spPr>
          <a:xfrm>
            <a:off x="0" y="5467081"/>
            <a:ext cx="12192000" cy="13909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/>
              <a:t>CRISI DEL PRINCIPIO DI AUTORITA’ </a:t>
            </a:r>
          </a:p>
          <a:p>
            <a:pPr algn="ctr"/>
            <a:r>
              <a:rPr lang="it-IT" sz="2400" dirty="0"/>
              <a:t>DI CHI LA INTERPRETA CON COMPETENZA, CON RESPONSABILITA’ E CON MISURA </a:t>
            </a:r>
          </a:p>
          <a:p>
            <a:pPr algn="ctr"/>
            <a:r>
              <a:rPr lang="it-IT" sz="2400" dirty="0"/>
              <a:t>E DI CHI LA RICONOSCE COME UN RIFERIMENTO </a:t>
            </a:r>
          </a:p>
        </p:txBody>
      </p:sp>
      <p:sp>
        <p:nvSpPr>
          <p:cNvPr id="7" name="Rettangolo 6"/>
          <p:cNvSpPr/>
          <p:nvPr/>
        </p:nvSpPr>
        <p:spPr>
          <a:xfrm>
            <a:off x="5753686" y="4162567"/>
            <a:ext cx="6438314" cy="13045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/>
              <a:t>VIVIAMO IN UN CONTESTO SOCIALE CHE URLICH BECK DEFINISCE «SOCIETA’ DEL RISCHIO» CONNOTATA DALLA INCERTEZZA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3686" y="22303"/>
            <a:ext cx="6438313" cy="4140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896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968"/>
            <a:ext cx="12191999" cy="6770032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-1" y="3957850"/>
            <a:ext cx="12192000" cy="15831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/>
              <a:t>BRUTTO LITIGIO DI GIOCO CON UN COMPAGNO </a:t>
            </a:r>
          </a:p>
          <a:p>
            <a:pPr algn="ctr"/>
            <a:r>
              <a:rPr lang="it-IT" sz="2800" dirty="0"/>
              <a:t>LA CONFLITTUALITA’ E L’AUTOISOLAMENTO SI FANNO PIU’ FREQUENTI </a:t>
            </a:r>
          </a:p>
        </p:txBody>
      </p:sp>
    </p:spTree>
    <p:extLst>
      <p:ext uri="{BB962C8B-B14F-4D97-AF65-F5344CB8AC3E}">
        <p14:creationId xmlns:p14="http://schemas.microsoft.com/office/powerpoint/2010/main" val="34690351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091916" cy="6858000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0" y="2255293"/>
            <a:ext cx="12192000" cy="11737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/>
              <a:t>ACCADE CHE UN GIORNO AL TERMINE DELLE LEZIONI </a:t>
            </a:r>
          </a:p>
          <a:p>
            <a:pPr algn="ctr"/>
            <a:r>
              <a:rPr lang="it-IT" sz="2400" dirty="0"/>
              <a:t>LA MAESTRA COMUNICA ALLA MADRE DI MARCO </a:t>
            </a:r>
          </a:p>
          <a:p>
            <a:pPr algn="ctr"/>
            <a:r>
              <a:rPr lang="it-IT" sz="2400" dirty="0"/>
              <a:t>UN EPISODIO </a:t>
            </a:r>
            <a:r>
              <a:rPr lang="it-IT" sz="2400"/>
              <a:t>NEGATIVO  ACCADUTO QUALCHE MINUTO PRIMA </a:t>
            </a:r>
            <a:endParaRPr lang="it-IT" sz="2400" dirty="0"/>
          </a:p>
        </p:txBody>
      </p:sp>
      <p:sp>
        <p:nvSpPr>
          <p:cNvPr id="9" name="Rettangolo 8"/>
          <p:cNvSpPr/>
          <p:nvPr/>
        </p:nvSpPr>
        <p:spPr>
          <a:xfrm>
            <a:off x="-1" y="5393141"/>
            <a:ext cx="12192000" cy="11737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/>
              <a:t>TELEFONA A SCUOLA IL PADRE PIUTTOSTO ADIRATO</a:t>
            </a:r>
          </a:p>
          <a:p>
            <a:pPr algn="ctr"/>
            <a:r>
              <a:rPr lang="it-IT" sz="2800" dirty="0"/>
              <a:t>ACCOLGO LO SFOGO E FISSO UN APPUNTAMENTO    </a:t>
            </a:r>
          </a:p>
        </p:txBody>
      </p:sp>
    </p:spTree>
    <p:extLst>
      <p:ext uri="{BB962C8B-B14F-4D97-AF65-F5344CB8AC3E}">
        <p14:creationId xmlns:p14="http://schemas.microsoft.com/office/powerpoint/2010/main" val="1518597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ma 5"/>
          <p:cNvGraphicFramePr/>
          <p:nvPr>
            <p:extLst>
              <p:ext uri="{D42A27DB-BD31-4B8C-83A1-F6EECF244321}">
                <p14:modId xmlns:p14="http://schemas.microsoft.com/office/powerpoint/2010/main" val="3385820474"/>
              </p:ext>
            </p:extLst>
          </p:nvPr>
        </p:nvGraphicFramePr>
        <p:xfrm>
          <a:off x="914400" y="218364"/>
          <a:ext cx="10699845" cy="66396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CasellaDiTesto 2"/>
          <p:cNvSpPr txBox="1"/>
          <p:nvPr/>
        </p:nvSpPr>
        <p:spPr>
          <a:xfrm>
            <a:off x="6782937" y="131702"/>
            <a:ext cx="54090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                                                                             RIGOLA 15 GENNAIO 2024 </a:t>
            </a:r>
          </a:p>
        </p:txBody>
      </p:sp>
    </p:spTree>
    <p:extLst>
      <p:ext uri="{BB962C8B-B14F-4D97-AF65-F5344CB8AC3E}">
        <p14:creationId xmlns:p14="http://schemas.microsoft.com/office/powerpoint/2010/main" val="19943506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34" y="177422"/>
            <a:ext cx="11991080" cy="6291616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0" y="750628"/>
            <a:ext cx="12192000" cy="11600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/>
              <a:t>LA SITUAZIONE DI INCERTEZZA, DI NON CONOSCENZA, PRODUCE ANSIA </a:t>
            </a:r>
          </a:p>
          <a:p>
            <a:pPr algn="ctr"/>
            <a:r>
              <a:rPr lang="it-IT" sz="2400" dirty="0"/>
              <a:t>E ACCADE SOPRATTUTTO CON UN ALUNNO PRIVO DI QUALSIASI CERTIFICAZIONE </a:t>
            </a:r>
          </a:p>
        </p:txBody>
      </p:sp>
      <p:sp>
        <p:nvSpPr>
          <p:cNvPr id="5" name="Rettangolo 4"/>
          <p:cNvSpPr/>
          <p:nvPr/>
        </p:nvSpPr>
        <p:spPr>
          <a:xfrm>
            <a:off x="0" y="4367284"/>
            <a:ext cx="12192000" cy="12282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/>
              <a:t>LE REAZIONI PIU’ FREQUENTI SONO LE FALSE CERTEZZE  E LE IPOTESI PERSECUTORIE 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6782937" y="131702"/>
            <a:ext cx="54090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                                                                             RIGOLA 15 GENNAIO 2024 </a:t>
            </a:r>
          </a:p>
        </p:txBody>
      </p:sp>
    </p:spTree>
    <p:extLst>
      <p:ext uri="{BB962C8B-B14F-4D97-AF65-F5344CB8AC3E}">
        <p14:creationId xmlns:p14="http://schemas.microsoft.com/office/powerpoint/2010/main" val="1668977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684" y="0"/>
            <a:ext cx="8382785" cy="6796504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-37924" y="3070748"/>
            <a:ext cx="12192000" cy="26340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/>
              <a:t>NELLA MENTE DI CHI AFFRONTA UNA SITUAZIONE DI CRITICITA’ A SCUOLA </a:t>
            </a:r>
          </a:p>
          <a:p>
            <a:pPr algn="ctr"/>
            <a:r>
              <a:rPr lang="it-IT" sz="2400" dirty="0"/>
              <a:t>ABITUALMENTE PREVALE IL PENSIERO </a:t>
            </a:r>
          </a:p>
          <a:p>
            <a:pPr algn="ctr"/>
            <a:r>
              <a:rPr lang="it-IT" sz="2400" dirty="0"/>
              <a:t>CHE IL DISAGIO SIA DETERMINATO DA FATTORI ESTERNI ,  </a:t>
            </a:r>
          </a:p>
          <a:p>
            <a:pPr algn="ctr"/>
            <a:r>
              <a:rPr lang="it-IT" sz="2400" dirty="0"/>
              <a:t>PREVALENTEMENTE DI TIPO RELAZIONALE : </a:t>
            </a:r>
          </a:p>
          <a:p>
            <a:pPr algn="ctr"/>
            <a:r>
              <a:rPr lang="it-IT" sz="2400" dirty="0"/>
              <a:t>UN COMPAGNO O LA CLASSE </a:t>
            </a:r>
          </a:p>
          <a:p>
            <a:pPr algn="ctr"/>
            <a:r>
              <a:rPr lang="it-IT" sz="2400" dirty="0"/>
              <a:t>I GENITORI </a:t>
            </a:r>
          </a:p>
          <a:p>
            <a:pPr algn="ctr"/>
            <a:r>
              <a:rPr lang="it-IT" sz="2400" dirty="0"/>
              <a:t>L’INSEGNANTE </a:t>
            </a:r>
          </a:p>
        </p:txBody>
      </p:sp>
    </p:spTree>
    <p:extLst>
      <p:ext uri="{BB962C8B-B14F-4D97-AF65-F5344CB8AC3E}">
        <p14:creationId xmlns:p14="http://schemas.microsoft.com/office/powerpoint/2010/main" val="4108914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0" y="0"/>
            <a:ext cx="12192000" cy="255212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800" dirty="0">
              <a:solidFill>
                <a:schemeClr val="tx1"/>
              </a:solidFill>
            </a:endParaRPr>
          </a:p>
          <a:p>
            <a:pPr algn="ctr"/>
            <a:r>
              <a:rPr lang="it-IT" sz="2800" dirty="0">
                <a:solidFill>
                  <a:schemeClr val="tx1"/>
                </a:solidFill>
              </a:rPr>
              <a:t>E’ IL MOMENTO DI TRASFORMARE LA SITUAZIONE DA UN PROBLEMA </a:t>
            </a:r>
          </a:p>
          <a:p>
            <a:pPr algn="ctr"/>
            <a:r>
              <a:rPr lang="it-IT" sz="2800" dirty="0">
                <a:solidFill>
                  <a:schemeClr val="tx1"/>
                </a:solidFill>
              </a:rPr>
              <a:t>(ANSIA-TENSIONI-OSTILITA’-DIFFIDENZA-COLPA) </a:t>
            </a:r>
          </a:p>
          <a:p>
            <a:pPr algn="ctr"/>
            <a:r>
              <a:rPr lang="it-IT" sz="2800" dirty="0">
                <a:solidFill>
                  <a:schemeClr val="tx1"/>
                </a:solidFill>
              </a:rPr>
              <a:t>IN UNA INFORMAZIONE </a:t>
            </a:r>
          </a:p>
          <a:p>
            <a:pPr algn="ctr"/>
            <a:r>
              <a:rPr lang="it-IT" sz="2800" dirty="0">
                <a:solidFill>
                  <a:schemeClr val="tx1"/>
                </a:solidFill>
              </a:rPr>
              <a:t>( C’E’ UN DISAGIO DELL’ALUNNO, DELLA FAMIGLIA E DELLA SCUOLA, </a:t>
            </a:r>
          </a:p>
          <a:p>
            <a:pPr algn="ctr"/>
            <a:r>
              <a:rPr lang="it-IT" sz="2800" dirty="0">
                <a:solidFill>
                  <a:schemeClr val="tx1"/>
                </a:solidFill>
              </a:rPr>
              <a:t>VA CAPITO PER ESSERE AFFRONTATO) 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6782937" y="49814"/>
            <a:ext cx="54090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                                                                             RIGOLA 15 GENNAIO 2024 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3577" y="2601941"/>
            <a:ext cx="5609228" cy="2918830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0" y="4148920"/>
            <a:ext cx="12192000" cy="13991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/>
              <a:t>IL COMPORTAMENTO DELL’ALUNNO  SEGNALA UN DISAGIO CHE SI ESTENDE ALLA FAMIGLIA E AGLI INSEGNANTI </a:t>
            </a:r>
          </a:p>
          <a:p>
            <a:pPr algn="ctr"/>
            <a:r>
              <a:rPr lang="it-IT" sz="2400" dirty="0"/>
              <a:t>IN QUANTO SI SOTTRAE ALLA RAPPRESENTAZIONE DI FIGLIO E DI ALUNNO ATTESO   </a:t>
            </a:r>
          </a:p>
        </p:txBody>
      </p:sp>
      <p:sp>
        <p:nvSpPr>
          <p:cNvPr id="7" name="Rettangolo 6"/>
          <p:cNvSpPr/>
          <p:nvPr/>
        </p:nvSpPr>
        <p:spPr>
          <a:xfrm>
            <a:off x="0" y="5683495"/>
            <a:ext cx="12192000" cy="10981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/>
              <a:t>SOLLECITO GLI ADULTI COINVOLTI A TOLLERARE LA SITUAZIONE DI INCERTEZZA </a:t>
            </a:r>
          </a:p>
        </p:txBody>
      </p:sp>
    </p:spTree>
    <p:extLst>
      <p:ext uri="{BB962C8B-B14F-4D97-AF65-F5344CB8AC3E}">
        <p14:creationId xmlns:p14="http://schemas.microsoft.com/office/powerpoint/2010/main" val="388461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174" y="120252"/>
            <a:ext cx="9990162" cy="6549807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0" y="503679"/>
            <a:ext cx="12192000" cy="16786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/>
              <a:t>CONDIVIDO CON L’INSEGNANTE QUELLO CHE SARA’ IL MIO APPROCCIO  AL COLLOQUIO </a:t>
            </a:r>
          </a:p>
          <a:p>
            <a:pPr algn="ctr"/>
            <a:r>
              <a:rPr lang="it-IT" sz="2400" dirty="0"/>
              <a:t>ASCOLTERO’ LE RIMOSTRANZE,  I SENTIMENTI DI FRUSTRAZIONE E DI RABBIA </a:t>
            </a:r>
          </a:p>
          <a:p>
            <a:pPr algn="ctr"/>
            <a:r>
              <a:rPr lang="it-IT" sz="2400" dirty="0"/>
              <a:t>AD ESCLUSIONE DI OFFESE O MALEDUCAZIONI (A TUTELA DELLE PERSONE E DELLA ISTITUZIONE) </a:t>
            </a:r>
          </a:p>
        </p:txBody>
      </p:sp>
      <p:sp>
        <p:nvSpPr>
          <p:cNvPr id="4" name="Rettangolo 3"/>
          <p:cNvSpPr/>
          <p:nvPr/>
        </p:nvSpPr>
        <p:spPr>
          <a:xfrm>
            <a:off x="0" y="5923128"/>
            <a:ext cx="12192000" cy="7469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/>
              <a:t>LA SCUOLA HA IL COMPITO DI COSTRUIRE RELAZIONI SANE 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6782937" y="131702"/>
            <a:ext cx="54090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                                                                             RIGOLA 15 GENNAIO 2024 </a:t>
            </a:r>
          </a:p>
        </p:txBody>
      </p:sp>
    </p:spTree>
    <p:extLst>
      <p:ext uri="{BB962C8B-B14F-4D97-AF65-F5344CB8AC3E}">
        <p14:creationId xmlns:p14="http://schemas.microsoft.com/office/powerpoint/2010/main" val="1454824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20" y="0"/>
            <a:ext cx="12150098" cy="6974006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0" y="0"/>
            <a:ext cx="12192000" cy="1815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/>
              <a:t>QUI E’ CENTRALE LA CURA DELLA COMUNICAZIONE</a:t>
            </a:r>
          </a:p>
          <a:p>
            <a:pPr algn="ctr"/>
            <a:r>
              <a:rPr lang="it-IT" sz="2400" dirty="0"/>
              <a:t>FACCIO DA CATALIZZATORE DELLE EMOZIONI NEGATIVE </a:t>
            </a:r>
          </a:p>
          <a:p>
            <a:pPr algn="ctr"/>
            <a:r>
              <a:rPr lang="it-IT" sz="2400" dirty="0"/>
              <a:t>OFFRO ALLA MAESTRA LA POSSIBILITA’ DI ESPRIMERE IL PROPRIO VISSUTO  </a:t>
            </a:r>
          </a:p>
          <a:p>
            <a:pPr algn="ctr"/>
            <a:r>
              <a:rPr lang="it-IT" sz="2400" dirty="0"/>
              <a:t>E CREO UNO SPAZIO DI CONFRONTO </a:t>
            </a:r>
          </a:p>
        </p:txBody>
      </p:sp>
      <p:sp>
        <p:nvSpPr>
          <p:cNvPr id="8" name="Rettangolo 7"/>
          <p:cNvSpPr/>
          <p:nvPr/>
        </p:nvSpPr>
        <p:spPr>
          <a:xfrm>
            <a:off x="0" y="5445457"/>
            <a:ext cx="12192000" cy="11600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/>
              <a:t>RECUPERO IL FASCICOLO CHE NEL FRATTEMPO E’ ARRIVATO </a:t>
            </a:r>
          </a:p>
          <a:p>
            <a:pPr algn="ctr"/>
            <a:r>
              <a:rPr lang="it-IT" sz="2400" dirty="0"/>
              <a:t>NEL QUALE SI PARLA DEL  CAMBIO DI SEZIONE </a:t>
            </a:r>
          </a:p>
          <a:p>
            <a:pPr algn="ctr"/>
            <a:r>
              <a:rPr lang="it-IT" sz="2400" b="1" dirty="0">
                <a:solidFill>
                  <a:schemeClr val="tx1"/>
                </a:solidFill>
              </a:rPr>
              <a:t>I GENITORI RACCONTANO QUANTO E’ ACCADUTO </a:t>
            </a:r>
          </a:p>
        </p:txBody>
      </p:sp>
    </p:spTree>
    <p:extLst>
      <p:ext uri="{BB962C8B-B14F-4D97-AF65-F5344CB8AC3E}">
        <p14:creationId xmlns:p14="http://schemas.microsoft.com/office/powerpoint/2010/main" val="1703806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8107" y="0"/>
            <a:ext cx="7656393" cy="6858000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0" y="0"/>
            <a:ext cx="12192000" cy="13238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/>
              <a:t>NON E’ CADUTO IL MURO DI DIFFIDENZA (RECIPROCA) </a:t>
            </a:r>
          </a:p>
          <a:p>
            <a:pPr algn="ctr"/>
            <a:r>
              <a:rPr lang="it-IT" sz="2400" dirty="0"/>
              <a:t>MA SI E’ CREATO LO SPAZIO PER CERCARE DI CAPIRE IL DISAGIO DI MARCO E DI TROVARE UNA VIA D’USCITA DALLA STIGMATIZZAZIONE  </a:t>
            </a:r>
          </a:p>
        </p:txBody>
      </p:sp>
      <p:sp>
        <p:nvSpPr>
          <p:cNvPr id="8" name="Rettangolo 7"/>
          <p:cNvSpPr/>
          <p:nvPr/>
        </p:nvSpPr>
        <p:spPr>
          <a:xfrm>
            <a:off x="0" y="5540991"/>
            <a:ext cx="12192000" cy="11600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/>
              <a:t>E’ SU QUESTO TERRENO PIU’ FERTILE CHE SI PUO’ PARLARE DI ALLEANZA EDUCATIVA </a:t>
            </a:r>
          </a:p>
        </p:txBody>
      </p:sp>
    </p:spTree>
    <p:extLst>
      <p:ext uri="{BB962C8B-B14F-4D97-AF65-F5344CB8AC3E}">
        <p14:creationId xmlns:p14="http://schemas.microsoft.com/office/powerpoint/2010/main" val="1272266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1465"/>
            <a:ext cx="12192000" cy="5993926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0" y="439479"/>
            <a:ext cx="12192000" cy="12965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/>
              <a:t> MARCO NON E’ IL BAMBINO CHE I GENITORI SI SAREBBERO ATTESI </a:t>
            </a:r>
          </a:p>
          <a:p>
            <a:pPr algn="ctr"/>
            <a:r>
              <a:rPr lang="it-IT" sz="2400" dirty="0"/>
              <a:t>E NON E’ NEPPURE L’ALLIEVO CHE GRATIFICA LA DEDIZIONE DELLE INSEGNANTI </a:t>
            </a:r>
          </a:p>
          <a:p>
            <a:pPr algn="ctr"/>
            <a:r>
              <a:rPr lang="it-IT" sz="2400" dirty="0"/>
              <a:t>L’IMPEGNO CONDIVISO E’ DI PROVARE A CAPIRLO (NON GIUSTIFICARLO) </a:t>
            </a:r>
          </a:p>
        </p:txBody>
      </p:sp>
      <p:sp>
        <p:nvSpPr>
          <p:cNvPr id="10" name="Rettangolo 9"/>
          <p:cNvSpPr/>
          <p:nvPr/>
        </p:nvSpPr>
        <p:spPr>
          <a:xfrm>
            <a:off x="0" y="5090615"/>
            <a:ext cx="12192000" cy="11873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/>
              <a:t>NON SI INTERVIENE SULLA DIDATTICA, NIENTE PDP </a:t>
            </a:r>
          </a:p>
          <a:p>
            <a:pPr algn="ctr"/>
            <a:r>
              <a:rPr lang="it-IT" sz="2400" dirty="0"/>
              <a:t>DECIDIAMO DI PUNTARE SULLA RELAZIONE </a:t>
            </a:r>
          </a:p>
        </p:txBody>
      </p:sp>
    </p:spTree>
    <p:extLst>
      <p:ext uri="{BB962C8B-B14F-4D97-AF65-F5344CB8AC3E}">
        <p14:creationId xmlns:p14="http://schemas.microsoft.com/office/powerpoint/2010/main" val="934137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0688" y="0"/>
            <a:ext cx="9307772" cy="6858000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0" y="3956046"/>
            <a:ext cx="12192000" cy="18424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/>
              <a:t>DOBBIAMO CHIEDERCI IN CHE MONDO VOGLIAMO VEDERE CRESCERE I NOSTRI FIGLI:  </a:t>
            </a:r>
          </a:p>
          <a:p>
            <a:pPr algn="ctr"/>
            <a:r>
              <a:rPr lang="it-IT" sz="2400" dirty="0"/>
              <a:t>IL MONDO ESTERNO COME L’ECONOMIA,  L’AMBIENTE,  LA VITA SOCIALE </a:t>
            </a:r>
          </a:p>
        </p:txBody>
      </p:sp>
    </p:spTree>
    <p:extLst>
      <p:ext uri="{BB962C8B-B14F-4D97-AF65-F5344CB8AC3E}">
        <p14:creationId xmlns:p14="http://schemas.microsoft.com/office/powerpoint/2010/main" val="34271666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331" y="48491"/>
            <a:ext cx="10890914" cy="6809509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0" y="402609"/>
            <a:ext cx="12192000" cy="12828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/>
              <a:t>CONDIVISIONE DEL PROGETTO CON LE INSEGNANTI CHE ESPRIMONO IL LORO SCETTICISMO </a:t>
            </a:r>
          </a:p>
          <a:p>
            <a:pPr algn="ctr"/>
            <a:r>
              <a:rPr lang="it-IT" sz="2400" dirty="0"/>
              <a:t>OCCORRE SUPERARE IL TIMORE DI SENTIRSI INADEGUATE </a:t>
            </a:r>
          </a:p>
          <a:p>
            <a:pPr algn="ctr"/>
            <a:r>
              <a:rPr lang="it-IT" sz="2400" dirty="0"/>
              <a:t>CHI CON PIU’CONVINZIONE CHI CON MENO CONCORDANO   </a:t>
            </a:r>
          </a:p>
        </p:txBody>
      </p:sp>
      <p:sp>
        <p:nvSpPr>
          <p:cNvPr id="10" name="Rettangolo 9"/>
          <p:cNvSpPr/>
          <p:nvPr/>
        </p:nvSpPr>
        <p:spPr>
          <a:xfrm>
            <a:off x="0" y="4401404"/>
            <a:ext cx="12192000" cy="14807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/>
              <a:t>SI DECIDE DI ASSEGNARE A MARCO UNA MAESTRA TUTOR </a:t>
            </a:r>
          </a:p>
          <a:p>
            <a:pPr algn="ctr"/>
            <a:r>
              <a:rPr lang="it-IT" sz="2400" dirty="0"/>
              <a:t>SARA’ LA MAESTRA CHE INCONTRERA’ INDIVIDUALMENTE MARCO PER DEI MOMENTI DI CONFRONTO SU CIO’ CHE ACCADE A SCUOLA </a:t>
            </a:r>
          </a:p>
          <a:p>
            <a:pPr algn="ctr"/>
            <a:r>
              <a:rPr lang="it-IT" sz="2400" dirty="0"/>
              <a:t>SENZA UN ATTEGGIAMENTO GIUDICANTE O MORALISTICO </a:t>
            </a:r>
          </a:p>
        </p:txBody>
      </p:sp>
    </p:spTree>
    <p:extLst>
      <p:ext uri="{BB962C8B-B14F-4D97-AF65-F5344CB8AC3E}">
        <p14:creationId xmlns:p14="http://schemas.microsoft.com/office/powerpoint/2010/main" val="3475882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1999" cy="6858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-23899" y="20468"/>
            <a:ext cx="12192000" cy="1856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/>
              <a:t>LA MAESTRA CONDIVIDE CON MARCO IL PROGETTO </a:t>
            </a:r>
          </a:p>
          <a:p>
            <a:pPr algn="ctr"/>
            <a:r>
              <a:rPr lang="it-IT" sz="2400" dirty="0"/>
              <a:t>ANCHE LUI NON SI MOSTRA PARTICOLARMENTE ENTUSIASTA MA NON E’ OPPOSITIVO</a:t>
            </a:r>
          </a:p>
          <a:p>
            <a:pPr algn="ctr"/>
            <a:r>
              <a:rPr lang="it-IT" sz="2400" dirty="0"/>
              <a:t>IL PRIMO OBIETTIVO CHE CI SIAMO DATI E’ DI PORTARE MARCO A RICONOSCERE CHE NEL SUO </a:t>
            </a:r>
            <a:r>
              <a:rPr lang="it-IT" sz="2400" b="1" dirty="0">
                <a:solidFill>
                  <a:schemeClr val="tx1"/>
                </a:solidFill>
              </a:rPr>
              <a:t>COMPORTAMENTO C’E’ UNA RICHIESTA , C’E’ UN BISOGNO  </a:t>
            </a:r>
          </a:p>
        </p:txBody>
      </p:sp>
      <p:sp>
        <p:nvSpPr>
          <p:cNvPr id="4" name="Rettangolo 3"/>
          <p:cNvSpPr/>
          <p:nvPr/>
        </p:nvSpPr>
        <p:spPr>
          <a:xfrm>
            <a:off x="0" y="3429001"/>
            <a:ext cx="12215899" cy="10781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/>
              <a:t>NEL FRATTEMPO CI ACCORDIAMO CON GENITORI DI </a:t>
            </a:r>
          </a:p>
          <a:p>
            <a:pPr algn="ctr"/>
            <a:r>
              <a:rPr lang="it-IT" sz="2400" dirty="0"/>
              <a:t>AGGIORNARCI VIA MAIL SETTIMANALMENTE </a:t>
            </a:r>
          </a:p>
          <a:p>
            <a:pPr algn="ctr"/>
            <a:r>
              <a:rPr lang="it-IT" sz="2400" dirty="0"/>
              <a:t>PER MONITORAGGIO – CONFRONTO – CONDIVISIONE </a:t>
            </a:r>
          </a:p>
        </p:txBody>
      </p:sp>
      <p:sp>
        <p:nvSpPr>
          <p:cNvPr id="5" name="Rettangolo 4"/>
          <p:cNvSpPr/>
          <p:nvPr/>
        </p:nvSpPr>
        <p:spPr>
          <a:xfrm>
            <a:off x="-23899" y="5882185"/>
            <a:ext cx="12192000" cy="7915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/>
              <a:t>NELLE PRIME DUE SETTIMANE NON SUCCEDE NULLA DI NUOVO </a:t>
            </a:r>
          </a:p>
          <a:p>
            <a:pPr algn="ctr"/>
            <a:r>
              <a:rPr lang="it-IT" sz="2400" dirty="0"/>
              <a:t>E SI FA STRADA UN CERTO SCORAGGIAMENTO </a:t>
            </a:r>
          </a:p>
        </p:txBody>
      </p:sp>
    </p:spTree>
    <p:extLst>
      <p:ext uri="{BB962C8B-B14F-4D97-AF65-F5344CB8AC3E}">
        <p14:creationId xmlns:p14="http://schemas.microsoft.com/office/powerpoint/2010/main" val="1693623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0" y="245659"/>
            <a:ext cx="12192000" cy="11464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/>
              <a:t>IL PRIMO PICCOLO RISULTATO CHE SI OTTIENE E’ LA SUA CONSAPEVOLEZZA CHE  IL COMPORTAMENTO OSTILE A SCUOLA E A CASA E’ ANTECEDENTE AL  TRASFERIMENTO IN UNA CITTA’ E IN UNA SCUOLA  DOVE LUI NON VOLEVA VENIRE </a:t>
            </a:r>
          </a:p>
        </p:txBody>
      </p:sp>
      <p:sp>
        <p:nvSpPr>
          <p:cNvPr id="5" name="Rettangolo 4"/>
          <p:cNvSpPr/>
          <p:nvPr/>
        </p:nvSpPr>
        <p:spPr>
          <a:xfrm>
            <a:off x="0" y="1842448"/>
            <a:ext cx="12192000" cy="11873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/>
              <a:t>MARCO RICONOSCE CHE VUOLE SEMPRE VINCERE ANCHE BARANDO, SI FACILITANO I LITIGI</a:t>
            </a:r>
          </a:p>
          <a:p>
            <a:pPr algn="ctr"/>
            <a:r>
              <a:rPr lang="it-IT" sz="2400" dirty="0"/>
              <a:t>DIDATTICAMENTE E’ CONVINTO DI NON ESSERE ABBASTANZA BRAVO PER PRIMEGGIARE </a:t>
            </a:r>
          </a:p>
          <a:p>
            <a:pPr algn="ctr"/>
            <a:r>
              <a:rPr lang="it-IT" sz="2400" dirty="0"/>
              <a:t>PER CUI RINUNCIA  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6782937" y="-4778"/>
            <a:ext cx="54090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                                                                             RIGOLA 15 GENNAIO 2024 </a:t>
            </a:r>
          </a:p>
        </p:txBody>
      </p:sp>
    </p:spTree>
    <p:extLst>
      <p:ext uri="{BB962C8B-B14F-4D97-AF65-F5344CB8AC3E}">
        <p14:creationId xmlns:p14="http://schemas.microsoft.com/office/powerpoint/2010/main" val="1297442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0"/>
            <a:ext cx="12192000" cy="8471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/>
              <a:t>LE GRATIFICAZIONI NON PRODUCONO UN CAMBIAMENTO. </a:t>
            </a:r>
          </a:p>
          <a:p>
            <a:pPr algn="ctr"/>
            <a:r>
              <a:rPr lang="it-IT" sz="2400" dirty="0"/>
              <a:t>LA RIFLESSIONE : E’ UN BAMBINO AL QUALE NON BASTANO MAI LE GRATIFICAZIONI </a:t>
            </a:r>
          </a:p>
        </p:txBody>
      </p:sp>
      <p:sp>
        <p:nvSpPr>
          <p:cNvPr id="5" name="Rettangolo 4"/>
          <p:cNvSpPr/>
          <p:nvPr/>
        </p:nvSpPr>
        <p:spPr>
          <a:xfrm>
            <a:off x="0" y="1125940"/>
            <a:ext cx="12192000" cy="13101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/>
              <a:t>LA MADRE CONDIVIDE QUESTA LETTURA E CI RACCONTA DI QUANDO IL PADRE HA ATTRAVERSATO UN PERIODO DI PROFONDO MALESSERE EMOTIVO IN SEGUITO AD UNA PICCOLA PERDITA DI UN INVESTIMENTO IN BORSA </a:t>
            </a:r>
          </a:p>
        </p:txBody>
      </p:sp>
      <p:sp>
        <p:nvSpPr>
          <p:cNvPr id="6" name="Rettangolo 5"/>
          <p:cNvSpPr/>
          <p:nvPr/>
        </p:nvSpPr>
        <p:spPr>
          <a:xfrm>
            <a:off x="0" y="2714891"/>
            <a:ext cx="12192000" cy="9416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/>
              <a:t>SUGGERIAMO DI PARLARNE CON MARCO E IL BAMBINO CONFESSA DI AVERE AVUTO PAURA DI ESSERE POVERO E CHE SI ERANO TRASFERITI PERCHE’ LA MADRE GUADAGNASSE DI PIU’ </a:t>
            </a:r>
          </a:p>
        </p:txBody>
      </p:sp>
      <p:sp>
        <p:nvSpPr>
          <p:cNvPr id="7" name="Rettangolo 6"/>
          <p:cNvSpPr/>
          <p:nvPr/>
        </p:nvSpPr>
        <p:spPr>
          <a:xfrm>
            <a:off x="0" y="3883801"/>
            <a:ext cx="12192000" cy="7369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/>
              <a:t>LA SCUOLA LO AIUTA AD ACCETTARE LE DIFFICOLTA’ E A VALORIZZARE I RISULTATI </a:t>
            </a:r>
          </a:p>
          <a:p>
            <a:pPr algn="ctr"/>
            <a:r>
              <a:rPr lang="it-IT" sz="2400" dirty="0"/>
              <a:t>SENZA ESALTARE L’ESIGENZA NARCISISTICA </a:t>
            </a:r>
          </a:p>
        </p:txBody>
      </p:sp>
      <p:sp>
        <p:nvSpPr>
          <p:cNvPr id="8" name="Rettangolo 7"/>
          <p:cNvSpPr/>
          <p:nvPr/>
        </p:nvSpPr>
        <p:spPr>
          <a:xfrm>
            <a:off x="0" y="5036024"/>
            <a:ext cx="12192000" cy="8052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/>
              <a:t>ANCHE GLI INSEGNANTI COMINCIANO A PROVARE QUALCHE SODDISFAZIONE </a:t>
            </a:r>
          </a:p>
        </p:txBody>
      </p:sp>
      <p:sp>
        <p:nvSpPr>
          <p:cNvPr id="9" name="Rettangolo 8"/>
          <p:cNvSpPr/>
          <p:nvPr/>
        </p:nvSpPr>
        <p:spPr>
          <a:xfrm>
            <a:off x="0" y="6017650"/>
            <a:ext cx="12192000" cy="8403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/>
              <a:t>IL PROGRESSO E’ LENTO  E SI ALTERNA CON FASI REGRESSIVE </a:t>
            </a:r>
          </a:p>
          <a:p>
            <a:pPr algn="ctr"/>
            <a:r>
              <a:rPr lang="it-IT" sz="2400" dirty="0"/>
              <a:t>IL CAMBIAMENTO PIU’ INCISIVO SI OSSERVA A META’ SECONDA MEDIA </a:t>
            </a:r>
          </a:p>
        </p:txBody>
      </p:sp>
    </p:spTree>
    <p:extLst>
      <p:ext uri="{BB962C8B-B14F-4D97-AF65-F5344CB8AC3E}">
        <p14:creationId xmlns:p14="http://schemas.microsoft.com/office/powerpoint/2010/main" val="971369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42"/>
            <a:ext cx="12192000" cy="6846058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0" y="313899"/>
            <a:ext cx="12192000" cy="5459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/>
              <a:t>GLI ALTRI GENITORI DELLA CLASSE </a:t>
            </a:r>
          </a:p>
        </p:txBody>
      </p:sp>
      <p:sp>
        <p:nvSpPr>
          <p:cNvPr id="8" name="Rettangolo 7"/>
          <p:cNvSpPr/>
          <p:nvPr/>
        </p:nvSpPr>
        <p:spPr>
          <a:xfrm>
            <a:off x="0" y="1419367"/>
            <a:ext cx="12192000" cy="12146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/>
              <a:t>SULLA CHAT SI DIFFONDONO VOCI CHE MISTIFICANO </a:t>
            </a:r>
          </a:p>
          <a:p>
            <a:pPr algn="ctr"/>
            <a:r>
              <a:rPr lang="it-IT" sz="2400" dirty="0"/>
              <a:t>NON ASCOLTO TUTTE LE VOCI  MA VERIFICO SE E’ FONDATA QUELLA CHE AFFERMA  </a:t>
            </a:r>
          </a:p>
          <a:p>
            <a:pPr algn="ctr"/>
            <a:r>
              <a:rPr lang="it-IT" sz="2400" dirty="0"/>
              <a:t>L’ESISTENZA DI UN MALESSERE DEI BAMBINI </a:t>
            </a:r>
          </a:p>
        </p:txBody>
      </p:sp>
      <p:sp>
        <p:nvSpPr>
          <p:cNvPr id="9" name="Rettangolo 8"/>
          <p:cNvSpPr/>
          <p:nvPr/>
        </p:nvSpPr>
        <p:spPr>
          <a:xfrm>
            <a:off x="0" y="3434971"/>
            <a:ext cx="12192000" cy="5459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/>
              <a:t>E’ UNA MAMMA, MA QUESTA E’ UN’ALTRA STORIA </a:t>
            </a:r>
          </a:p>
        </p:txBody>
      </p:sp>
    </p:spTree>
    <p:extLst>
      <p:ext uri="{BB962C8B-B14F-4D97-AF65-F5344CB8AC3E}">
        <p14:creationId xmlns:p14="http://schemas.microsoft.com/office/powerpoint/2010/main" val="2484935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1705970"/>
            <a:ext cx="12192000" cy="129653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/>
              <a:t>COSA CI RACCONTA QUESTA STORIA , </a:t>
            </a:r>
          </a:p>
          <a:p>
            <a:pPr algn="ctr"/>
            <a:r>
              <a:rPr lang="it-IT" sz="2800" dirty="0"/>
              <a:t>PUR SAPENDO CHE LE COSE NON VANNO SEMPRE IN QUESTA DIREZIONE 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6782937" y="131702"/>
            <a:ext cx="54090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                                                                             RIGOLA 15 GENNAIO 2024 </a:t>
            </a:r>
          </a:p>
        </p:txBody>
      </p:sp>
    </p:spTree>
    <p:extLst>
      <p:ext uri="{BB962C8B-B14F-4D97-AF65-F5344CB8AC3E}">
        <p14:creationId xmlns:p14="http://schemas.microsoft.com/office/powerpoint/2010/main" val="10493552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4585" y="0"/>
            <a:ext cx="8011236" cy="6858000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0" y="285590"/>
            <a:ext cx="12192000" cy="19106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/>
              <a:t>ALLORA IN COSA CONSISTE IL CAMBIAMENTO DI APPROCCIO CULTURALE AL TEMA DELLA VIVACITA? </a:t>
            </a:r>
          </a:p>
          <a:p>
            <a:pPr algn="ctr"/>
            <a:r>
              <a:rPr lang="it-IT" sz="2800" dirty="0"/>
              <a:t>NON CI SONO GRANDI STRATEGIE, E’ L’ABITO MENTALE CHE CAMBIA</a:t>
            </a:r>
          </a:p>
          <a:p>
            <a:pPr algn="ctr"/>
            <a:r>
              <a:rPr lang="it-IT" sz="2800" dirty="0"/>
              <a:t> NEGLI INSEGNANTI E NEI GENITORI </a:t>
            </a:r>
          </a:p>
        </p:txBody>
      </p:sp>
    </p:spTree>
    <p:extLst>
      <p:ext uri="{BB962C8B-B14F-4D97-AF65-F5344CB8AC3E}">
        <p14:creationId xmlns:p14="http://schemas.microsoft.com/office/powerpoint/2010/main" val="12962281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0" y="2279164"/>
            <a:ext cx="12192000" cy="5459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/>
              <a:t>CURA DELLA RELAZIONE EDUCATIVA (PRIORITA’)  </a:t>
            </a:r>
          </a:p>
        </p:txBody>
      </p:sp>
    </p:spTree>
    <p:extLst>
      <p:ext uri="{BB962C8B-B14F-4D97-AF65-F5344CB8AC3E}">
        <p14:creationId xmlns:p14="http://schemas.microsoft.com/office/powerpoint/2010/main" val="128248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131" y="0"/>
            <a:ext cx="10305739" cy="6858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0" y="2886486"/>
            <a:ext cx="12192000" cy="5459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/>
              <a:t>ALLEANZA (TRA SCUOLA E FAMIGLIA)  </a:t>
            </a:r>
          </a:p>
        </p:txBody>
      </p:sp>
    </p:spTree>
    <p:extLst>
      <p:ext uri="{BB962C8B-B14F-4D97-AF65-F5344CB8AC3E}">
        <p14:creationId xmlns:p14="http://schemas.microsoft.com/office/powerpoint/2010/main" val="3316049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845" y="0"/>
            <a:ext cx="8338782" cy="6858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0" y="3592766"/>
            <a:ext cx="12192000" cy="5459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/>
              <a:t>ACCOGLIENZA (DELLE EMOZIONI NEGATIVE A VOLTE ESPRESSE CON LA RABBIA ) </a:t>
            </a:r>
          </a:p>
        </p:txBody>
      </p:sp>
    </p:spTree>
    <p:extLst>
      <p:ext uri="{BB962C8B-B14F-4D97-AF65-F5344CB8AC3E}">
        <p14:creationId xmlns:p14="http://schemas.microsoft.com/office/powerpoint/2010/main" val="3373255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3708" y="0"/>
            <a:ext cx="10194878" cy="6796585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0" y="3029804"/>
            <a:ext cx="12192000" cy="16513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/>
              <a:t>MA ANCHE IL LORO AMBIENTE INTERIORE </a:t>
            </a:r>
          </a:p>
          <a:p>
            <a:pPr algn="ctr"/>
            <a:r>
              <a:rPr lang="it-IT" sz="2400" dirty="0"/>
              <a:t> IL MONDO FATTO DI VALORI, DI PRINCIPI ETICI, </a:t>
            </a:r>
          </a:p>
          <a:p>
            <a:pPr algn="ctr"/>
            <a:r>
              <a:rPr lang="it-IT" sz="2400" dirty="0"/>
              <a:t>DI MOTIVAZIONE, DI ENTUSIASMO , DI FIDUCIA </a:t>
            </a:r>
          </a:p>
        </p:txBody>
      </p:sp>
    </p:spTree>
    <p:extLst>
      <p:ext uri="{BB962C8B-B14F-4D97-AF65-F5344CB8AC3E}">
        <p14:creationId xmlns:p14="http://schemas.microsoft.com/office/powerpoint/2010/main" val="18821181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138" cy="6858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0" y="4278569"/>
            <a:ext cx="12193138" cy="5459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/>
              <a:t>GESTIONE DELLA DIPENDENZA ( AIUTARE AD ACCETTARE LA CONDIZIONE DI BISOGNO) </a:t>
            </a:r>
          </a:p>
        </p:txBody>
      </p:sp>
    </p:spTree>
    <p:extLst>
      <p:ext uri="{BB962C8B-B14F-4D97-AF65-F5344CB8AC3E}">
        <p14:creationId xmlns:p14="http://schemas.microsoft.com/office/powerpoint/2010/main" val="6792903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236" y="0"/>
            <a:ext cx="10277528" cy="6858000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0" y="150124"/>
            <a:ext cx="12192000" cy="6277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/>
              <a:t>CONDIVISIONE (ALL’INTERNO DEL TEAM)</a:t>
            </a:r>
          </a:p>
        </p:txBody>
      </p:sp>
    </p:spTree>
    <p:extLst>
      <p:ext uri="{BB962C8B-B14F-4D97-AF65-F5344CB8AC3E}">
        <p14:creationId xmlns:p14="http://schemas.microsoft.com/office/powerpoint/2010/main" val="354518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0" y="6005021"/>
            <a:ext cx="12192000" cy="5459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/>
              <a:t>PAZIENZA (IL CAMBIAMENTO NECESSITA’ DI TEMPO TOLLERANDO L’INCERTEZZA)   </a:t>
            </a:r>
          </a:p>
        </p:txBody>
      </p:sp>
    </p:spTree>
    <p:extLst>
      <p:ext uri="{BB962C8B-B14F-4D97-AF65-F5344CB8AC3E}">
        <p14:creationId xmlns:p14="http://schemas.microsoft.com/office/powerpoint/2010/main" val="1156239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9006" y="0"/>
            <a:ext cx="9513988" cy="6858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0" y="1781037"/>
            <a:ext cx="12192000" cy="5459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/>
              <a:t>DALLA SFIDUCIA (IDEA CHE SI ABBIA A CHE FARE CON UNA CONTROPARTE)   </a:t>
            </a:r>
          </a:p>
        </p:txBody>
      </p:sp>
    </p:spTree>
    <p:extLst>
      <p:ext uri="{BB962C8B-B14F-4D97-AF65-F5344CB8AC3E}">
        <p14:creationId xmlns:p14="http://schemas.microsoft.com/office/powerpoint/2010/main" val="3079557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" y="42862"/>
            <a:ext cx="9525000" cy="6772275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0" y="2695444"/>
            <a:ext cx="12192000" cy="5459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/>
              <a:t>DALLA RABBIA (PRONTA AD ESPLODERE AL MINIMO SEGNO DI CONFLITTUALITA’)</a:t>
            </a:r>
          </a:p>
        </p:txBody>
      </p:sp>
    </p:spTree>
    <p:extLst>
      <p:ext uri="{BB962C8B-B14F-4D97-AF65-F5344CB8AC3E}">
        <p14:creationId xmlns:p14="http://schemas.microsoft.com/office/powerpoint/2010/main" val="1158468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4336" y="0"/>
            <a:ext cx="8215952" cy="6773506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0" y="3548410"/>
            <a:ext cx="12192000" cy="5459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/>
              <a:t>DALLA ARROGANZA (SENTIRSI SUPERIORI, SPREZZANTI) </a:t>
            </a:r>
          </a:p>
        </p:txBody>
      </p:sp>
    </p:spTree>
    <p:extLst>
      <p:ext uri="{BB962C8B-B14F-4D97-AF65-F5344CB8AC3E}">
        <p14:creationId xmlns:p14="http://schemas.microsoft.com/office/powerpoint/2010/main" val="3810180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326" y="0"/>
            <a:ext cx="10261347" cy="6858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0" y="4387780"/>
            <a:ext cx="12192000" cy="6277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/>
              <a:t>DAL PESSIMISMO (TANTO NON C’E’ NIENTE DA FARE) </a:t>
            </a:r>
          </a:p>
        </p:txBody>
      </p:sp>
    </p:spTree>
    <p:extLst>
      <p:ext uri="{BB962C8B-B14F-4D97-AF65-F5344CB8AC3E}">
        <p14:creationId xmlns:p14="http://schemas.microsoft.com/office/powerpoint/2010/main" val="496617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0" y="4831307"/>
            <a:ext cx="12192000" cy="8052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/>
              <a:t>LA DIFFIDENZA E IL SOSPETTO </a:t>
            </a:r>
          </a:p>
        </p:txBody>
      </p:sp>
    </p:spTree>
    <p:extLst>
      <p:ext uri="{BB962C8B-B14F-4D97-AF65-F5344CB8AC3E}">
        <p14:creationId xmlns:p14="http://schemas.microsoft.com/office/powerpoint/2010/main" val="416827440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2257" y="-1"/>
            <a:ext cx="6400800" cy="6818381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0" y="6011931"/>
            <a:ext cx="12192000" cy="5459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/>
              <a:t> DALLA FALSITA’ (DIFFODENDO BUGIE E MISTIFICAZIONI) </a:t>
            </a:r>
          </a:p>
        </p:txBody>
      </p:sp>
    </p:spTree>
    <p:extLst>
      <p:ext uri="{BB962C8B-B14F-4D97-AF65-F5344CB8AC3E}">
        <p14:creationId xmlns:p14="http://schemas.microsoft.com/office/powerpoint/2010/main" val="1279224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0" y="722319"/>
            <a:ext cx="12192000" cy="13111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/>
              <a:t>IN SINTESI </a:t>
            </a:r>
          </a:p>
          <a:p>
            <a:pPr algn="ctr"/>
            <a:r>
              <a:rPr lang="it-IT" sz="2800" dirty="0"/>
              <a:t>DOBBIAMO PROVARE A DEPURARE LA SCUOLA DAL TASSO DI INCIVILTA’ DAL QUALE SIAMO SPESSO CIRCONDATI </a:t>
            </a:r>
          </a:p>
        </p:txBody>
      </p:sp>
    </p:spTree>
    <p:extLst>
      <p:ext uri="{BB962C8B-B14F-4D97-AF65-F5344CB8AC3E}">
        <p14:creationId xmlns:p14="http://schemas.microsoft.com/office/powerpoint/2010/main" val="18153463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00837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6878471" y="-33473"/>
            <a:ext cx="54090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                                                                             RIGOLA 15 GENNAIO 2024 </a:t>
            </a:r>
          </a:p>
        </p:txBody>
      </p:sp>
      <p:sp>
        <p:nvSpPr>
          <p:cNvPr id="3" name="Rettangolo 2"/>
          <p:cNvSpPr/>
          <p:nvPr/>
        </p:nvSpPr>
        <p:spPr>
          <a:xfrm>
            <a:off x="0" y="4431489"/>
            <a:ext cx="12192000" cy="1849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/>
              <a:t>PER CHI HA RESPONSABILITA’ EDUCATIVE FAMIGLIARI O SOCIALIZZATE COME LA SCUOLA </a:t>
            </a:r>
          </a:p>
          <a:p>
            <a:pPr algn="ctr"/>
            <a:r>
              <a:rPr lang="it-IT" sz="2400" dirty="0"/>
              <a:t>QUESTI ASPETTI DEVONO ESSERE CONSIDERATI </a:t>
            </a:r>
          </a:p>
          <a:p>
            <a:pPr algn="ctr"/>
            <a:r>
              <a:rPr lang="it-IT" sz="2400" dirty="0"/>
              <a:t>LA SCUOLA HA IL DOVERE DI MANTENERE E CONSOLIDARE IL SUO COMPITO PRIVILEGIATO </a:t>
            </a:r>
          </a:p>
          <a:p>
            <a:pPr algn="ctr"/>
            <a:r>
              <a:rPr lang="it-IT" sz="2400" dirty="0"/>
              <a:t>DI SOCIALITA’,  DI ACQUISIZIONE DEGLI STRUMENTI COGNITIVI E CONOSCITIVI , E DI PROPORSI COME ESEMPIO DEL VALORE DEI PRINCIPI ETICI </a:t>
            </a:r>
          </a:p>
        </p:txBody>
      </p:sp>
    </p:spTree>
    <p:extLst>
      <p:ext uri="{BB962C8B-B14F-4D97-AF65-F5344CB8AC3E}">
        <p14:creationId xmlns:p14="http://schemas.microsoft.com/office/powerpoint/2010/main" val="372847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60628" cy="6858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0" y="4844956"/>
            <a:ext cx="12060628" cy="16240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/>
              <a:t>IL COMPRENSIBILE DESIDERIO DEI GENITORI DI PROTEGGERE I FIGLI DA ESPERIENZE DI FRUSTRAZIONE RISCHIA DI TRADURSI IN UN MESSAGGIO DI SFIDUCIA NEI LORO CONFRONTI 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6782937" y="131702"/>
            <a:ext cx="54090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                                                                             RIGOLA 15 GENNAIO 2024 </a:t>
            </a:r>
          </a:p>
        </p:txBody>
      </p:sp>
    </p:spTree>
    <p:extLst>
      <p:ext uri="{BB962C8B-B14F-4D97-AF65-F5344CB8AC3E}">
        <p14:creationId xmlns:p14="http://schemas.microsoft.com/office/powerpoint/2010/main" val="192004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3889" y="0"/>
            <a:ext cx="9340948" cy="6857999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0" y="315633"/>
            <a:ext cx="12192000" cy="12555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 dirty="0"/>
          </a:p>
          <a:p>
            <a:pPr algn="ctr"/>
            <a:r>
              <a:rPr lang="it-IT" sz="2400" dirty="0"/>
              <a:t>LA SCUOLA HA IL COMPITO DI LEGGERE E INTERPRETARE I CAMBIAMENTI DELLA REALTA’ </a:t>
            </a:r>
          </a:p>
          <a:p>
            <a:pPr algn="ctr"/>
            <a:r>
              <a:rPr lang="it-IT" sz="2400" dirty="0"/>
              <a:t>GENITORI E INSEGNANTI INSEGNANO A STARE AL MONDO</a:t>
            </a:r>
          </a:p>
          <a:p>
            <a:pPr algn="ctr"/>
            <a:r>
              <a:rPr lang="it-IT" sz="2400" b="1" dirty="0">
                <a:solidFill>
                  <a:schemeClr val="tx1"/>
                </a:solidFill>
              </a:rPr>
              <a:t>ATTRAVERSO L’AZIONE EDUCATIVA  </a:t>
            </a:r>
          </a:p>
          <a:p>
            <a:pPr algn="ctr"/>
            <a:endParaRPr lang="it-IT" sz="2400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6782937" y="36166"/>
            <a:ext cx="54090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                                                                             RIGOLA 15 GENNAIO 2024 </a:t>
            </a:r>
          </a:p>
        </p:txBody>
      </p:sp>
      <p:sp>
        <p:nvSpPr>
          <p:cNvPr id="5" name="Rettangolo 4"/>
          <p:cNvSpPr/>
          <p:nvPr/>
        </p:nvSpPr>
        <p:spPr>
          <a:xfrm>
            <a:off x="0" y="5602408"/>
            <a:ext cx="12192000" cy="12555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/>
              <a:t>L’AZIONE EDUCATIVA RICHIEDE COMPETENZA, COSAPEVOLEZZA, RESPONSABILITA’ </a:t>
            </a:r>
          </a:p>
          <a:p>
            <a:pPr algn="ctr"/>
            <a:r>
              <a:rPr lang="it-IT" sz="2400" dirty="0"/>
              <a:t>SE FLUISCE SPONTANEA AVRA’ LE FORME DELLE NOSTRE VIRTU’ MA ANCHE DEI NOSTRI VIZI </a:t>
            </a:r>
          </a:p>
        </p:txBody>
      </p:sp>
    </p:spTree>
    <p:extLst>
      <p:ext uri="{BB962C8B-B14F-4D97-AF65-F5344CB8AC3E}">
        <p14:creationId xmlns:p14="http://schemas.microsoft.com/office/powerpoint/2010/main" val="1349815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4275"/>
            <a:ext cx="12192000" cy="6093725"/>
          </a:xfrm>
          <a:prstGeom prst="rect">
            <a:avLst/>
          </a:prstGeom>
        </p:spPr>
      </p:pic>
      <p:sp>
        <p:nvSpPr>
          <p:cNvPr id="5" name="CasellaDiTesto 2"/>
          <p:cNvSpPr txBox="1">
            <a:spLocks noChangeArrowheads="1"/>
          </p:cNvSpPr>
          <p:nvPr/>
        </p:nvSpPr>
        <p:spPr bwMode="auto">
          <a:xfrm>
            <a:off x="0" y="3990025"/>
            <a:ext cx="12192002" cy="830997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it-IT" sz="2400" dirty="0">
                <a:latin typeface="Calibri" panose="020F0502020204030204" pitchFamily="34" charset="0"/>
              </a:rPr>
              <a:t>E’ NECESSARIO UN CAMBIAMENTO DI APPROCCIO CULTURALE </a:t>
            </a:r>
          </a:p>
          <a:p>
            <a:pPr algn="ctr" eaLnBrk="1" hangingPunct="1"/>
            <a:r>
              <a:rPr lang="it-IT" altLang="it-IT" sz="2400" dirty="0">
                <a:latin typeface="Calibri" panose="020F0502020204030204" pitchFamily="34" charset="0"/>
              </a:rPr>
              <a:t>NEL RAPPORTO TRA SCUOLA E FAMIGLIA </a:t>
            </a:r>
          </a:p>
        </p:txBody>
      </p:sp>
      <p:sp>
        <p:nvSpPr>
          <p:cNvPr id="6" name="CasellaDiTesto 2"/>
          <p:cNvSpPr txBox="1">
            <a:spLocks noChangeArrowheads="1"/>
          </p:cNvSpPr>
          <p:nvPr/>
        </p:nvSpPr>
        <p:spPr bwMode="auto">
          <a:xfrm>
            <a:off x="0" y="1352882"/>
            <a:ext cx="12192000" cy="1200329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it-IT" sz="2400" dirty="0">
                <a:latin typeface="Calibri" panose="020F0502020204030204" pitchFamily="34" charset="0"/>
              </a:rPr>
              <a:t>NESSUNO PUO’ CHIAMARSI FUORI. </a:t>
            </a:r>
          </a:p>
          <a:p>
            <a:pPr algn="ctr" eaLnBrk="1" hangingPunct="1"/>
            <a:r>
              <a:rPr lang="it-IT" altLang="it-IT" sz="2400" dirty="0">
                <a:latin typeface="Calibri" panose="020F0502020204030204" pitchFamily="34" charset="0"/>
              </a:rPr>
              <a:t>LA RESPONSABILITA’ EDUCATIVA E’ CONDIVISA.  </a:t>
            </a:r>
          </a:p>
          <a:p>
            <a:pPr algn="ctr" eaLnBrk="1" hangingPunct="1"/>
            <a:r>
              <a:rPr lang="it-IT" altLang="it-IT" sz="2400" dirty="0">
                <a:latin typeface="Calibri" panose="020F0502020204030204" pitchFamily="34" charset="0"/>
              </a:rPr>
              <a:t>IN QUESTO STA LA MAGIA DI ESSERE GENITORI E LA BELLEZZA DI ESSERE INSEGNANTI.  </a:t>
            </a:r>
          </a:p>
        </p:txBody>
      </p:sp>
      <p:sp>
        <p:nvSpPr>
          <p:cNvPr id="8" name="CasellaDiTesto 3"/>
          <p:cNvSpPr txBox="1">
            <a:spLocks noChangeArrowheads="1"/>
          </p:cNvSpPr>
          <p:nvPr/>
        </p:nvSpPr>
        <p:spPr bwMode="auto">
          <a:xfrm>
            <a:off x="1" y="302610"/>
            <a:ext cx="12191999" cy="461665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it-IT" sz="2400" dirty="0">
                <a:latin typeface="Calibri" panose="020F0502020204030204" pitchFamily="34" charset="0"/>
              </a:rPr>
              <a:t>C’E’ IN GIOCO IL PRESENTE E IL FUTURO DEI NOSTRI FIGLI   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6782937" y="-5167"/>
            <a:ext cx="54090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                                                                             RIGOLA 15 GENNAIO 2024 </a:t>
            </a:r>
          </a:p>
        </p:txBody>
      </p:sp>
    </p:spTree>
    <p:extLst>
      <p:ext uri="{BB962C8B-B14F-4D97-AF65-F5344CB8AC3E}">
        <p14:creationId xmlns:p14="http://schemas.microsoft.com/office/powerpoint/2010/main" val="3440235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7096835" y="0"/>
            <a:ext cx="54090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                                                                             RIGOLA 15 GENNAIO 2024 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7776"/>
            <a:ext cx="12192000" cy="6550224"/>
          </a:xfrm>
          <a:prstGeom prst="rect">
            <a:avLst/>
          </a:prstGeom>
        </p:spPr>
      </p:pic>
      <p:sp>
        <p:nvSpPr>
          <p:cNvPr id="8" name="CasellaDiTesto 2"/>
          <p:cNvSpPr txBox="1">
            <a:spLocks noChangeArrowheads="1"/>
          </p:cNvSpPr>
          <p:nvPr/>
        </p:nvSpPr>
        <p:spPr bwMode="auto">
          <a:xfrm>
            <a:off x="0" y="2600573"/>
            <a:ext cx="12192000" cy="1200329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it-IT" sz="2400" dirty="0">
                <a:latin typeface="Calibri" panose="020F0502020204030204" pitchFamily="34" charset="0"/>
              </a:rPr>
              <a:t>IL CAMBIAMENTO DI PARADIGMA, DI APPROCCIO CULTURALE, SI REALIZZA E MISURA SOPRATTUTTO NELLA GESTIONE DELLE SITUAZIONI </a:t>
            </a:r>
          </a:p>
          <a:p>
            <a:pPr algn="ctr" eaLnBrk="1" hangingPunct="1"/>
            <a:r>
              <a:rPr lang="it-IT" altLang="it-IT" sz="2400" dirty="0">
                <a:latin typeface="Calibri" panose="020F0502020204030204" pitchFamily="34" charset="0"/>
              </a:rPr>
              <a:t>DI CRITICITA’ COMPORTAMENTALE E DI APPRENDIMENTO   </a:t>
            </a:r>
          </a:p>
        </p:txBody>
      </p:sp>
      <p:sp>
        <p:nvSpPr>
          <p:cNvPr id="11" name="Rettangolo 10"/>
          <p:cNvSpPr/>
          <p:nvPr/>
        </p:nvSpPr>
        <p:spPr>
          <a:xfrm>
            <a:off x="-1" y="4694830"/>
            <a:ext cx="12192000" cy="12692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/>
              <a:t>UNA DIVERSA PROSPETTIVA INTERPRETATIVA DEL FENOMENO DELLA VIVACITA’ </a:t>
            </a:r>
          </a:p>
        </p:txBody>
      </p:sp>
    </p:spTree>
    <p:extLst>
      <p:ext uri="{BB962C8B-B14F-4D97-AF65-F5344CB8AC3E}">
        <p14:creationId xmlns:p14="http://schemas.microsoft.com/office/powerpoint/2010/main" val="779213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3376</TotalTime>
  <Words>1650</Words>
  <Application>Microsoft Office PowerPoint</Application>
  <PresentationFormat>Widescreen</PresentationFormat>
  <Paragraphs>186</Paragraphs>
  <Slides>49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49</vt:i4>
      </vt:variant>
    </vt:vector>
  </HeadingPairs>
  <TitlesOfParts>
    <vt:vector size="50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Utente</dc:creator>
  <cp:lastModifiedBy>Dirigente Rigola</cp:lastModifiedBy>
  <cp:revision>179</cp:revision>
  <cp:lastPrinted>2024-01-31T13:23:18Z</cp:lastPrinted>
  <dcterms:created xsi:type="dcterms:W3CDTF">2024-01-05T09:29:41Z</dcterms:created>
  <dcterms:modified xsi:type="dcterms:W3CDTF">2024-02-27T10:25:22Z</dcterms:modified>
</cp:coreProperties>
</file>